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71"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2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12/5/2017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12/5/2017</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8492" y="1408175"/>
            <a:ext cx="8001000" cy="2971801"/>
          </a:xfrm>
        </p:spPr>
        <p:txBody>
          <a:bodyPr>
            <a:normAutofit/>
          </a:bodyPr>
          <a:lstStyle/>
          <a:p>
            <a:r>
              <a:rPr lang="en-US" sz="8000" dirty="0" smtClean="0">
                <a:latin typeface="Calibri" panose="020F0502020204030204" pitchFamily="34" charset="0"/>
              </a:rPr>
              <a:t>Reinforcer or Reward?</a:t>
            </a:r>
            <a:endParaRPr lang="en-US" sz="8000" dirty="0">
              <a:latin typeface="Calibri" panose="020F0502020204030204" pitchFamily="34" charset="0"/>
            </a:endParaRPr>
          </a:p>
        </p:txBody>
      </p:sp>
    </p:spTree>
    <p:extLst>
      <p:ext uri="{BB962C8B-B14F-4D97-AF65-F5344CB8AC3E}">
        <p14:creationId xmlns:p14="http://schemas.microsoft.com/office/powerpoint/2010/main" val="19863727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4484" y="384048"/>
            <a:ext cx="8534400" cy="1507067"/>
          </a:xfrm>
        </p:spPr>
        <p:txBody>
          <a:bodyPr>
            <a:normAutofit/>
          </a:bodyPr>
          <a:lstStyle/>
          <a:p>
            <a:r>
              <a:rPr lang="en-US" sz="5400" dirty="0" smtClean="0">
                <a:latin typeface="Calibri" panose="020F0502020204030204" pitchFamily="34" charset="0"/>
              </a:rPr>
              <a:t>scenario 5:</a:t>
            </a:r>
            <a:endParaRPr lang="en-US" sz="5400" dirty="0">
              <a:latin typeface="Calibri" panose="020F0502020204030204" pitchFamily="34" charset="0"/>
            </a:endParaRPr>
          </a:p>
        </p:txBody>
      </p:sp>
      <p:sp>
        <p:nvSpPr>
          <p:cNvPr id="5" name="Content Placeholder 4"/>
          <p:cNvSpPr>
            <a:spLocks noGrp="1"/>
          </p:cNvSpPr>
          <p:nvPr>
            <p:ph idx="1"/>
          </p:nvPr>
        </p:nvSpPr>
        <p:spPr>
          <a:xfrm>
            <a:off x="574484" y="2130552"/>
            <a:ext cx="9822244" cy="4182195"/>
          </a:xfrm>
        </p:spPr>
        <p:txBody>
          <a:bodyPr>
            <a:normAutofit lnSpcReduction="10000"/>
          </a:bodyPr>
          <a:lstStyle/>
          <a:p>
            <a:pPr marL="0" indent="0">
              <a:buNone/>
            </a:pPr>
            <a:r>
              <a:rPr lang="en-US" sz="2800" dirty="0" smtClean="0">
                <a:solidFill>
                  <a:schemeClr val="bg1"/>
                </a:solidFill>
                <a:latin typeface="Calibri" panose="020F0502020204030204" pitchFamily="34" charset="0"/>
              </a:rPr>
              <a:t>It is always a challenge for Ava’s grandmother to get her out of bed to get ready for school in the morning.  Sometimes it takes a half hour or more for her to get up, and she sometimes misses the bus.  Ava’s grandmother decided that she would cook Ava’s favourite breakfast every morning when Ava gets out of bed within 10 minutes of her alarm.  Ava still refuses to get out of bed many mornings.</a:t>
            </a:r>
          </a:p>
          <a:p>
            <a:pPr marL="0" indent="0">
              <a:buNone/>
            </a:pPr>
            <a:endParaRPr lang="en-US" sz="1100" dirty="0">
              <a:solidFill>
                <a:schemeClr val="bg1"/>
              </a:solidFill>
              <a:latin typeface="Calibri" panose="020F0502020204030204" pitchFamily="34" charset="0"/>
            </a:endParaRPr>
          </a:p>
          <a:p>
            <a:pPr marL="0" indent="0">
              <a:buNone/>
            </a:pPr>
            <a:r>
              <a:rPr lang="en-US" sz="2800" dirty="0">
                <a:solidFill>
                  <a:schemeClr val="bg1"/>
                </a:solidFill>
                <a:latin typeface="Calibri" panose="020F0502020204030204" pitchFamily="34" charset="0"/>
              </a:rPr>
              <a:t>In this scenario, </a:t>
            </a:r>
            <a:r>
              <a:rPr lang="en-US" sz="2800" dirty="0" smtClean="0">
                <a:solidFill>
                  <a:schemeClr val="bg1"/>
                </a:solidFill>
                <a:latin typeface="Calibri" panose="020F0502020204030204" pitchFamily="34" charset="0"/>
              </a:rPr>
              <a:t>is Ava’s favourite breakfast </a:t>
            </a:r>
            <a:r>
              <a:rPr lang="en-US" sz="2800" dirty="0">
                <a:solidFill>
                  <a:schemeClr val="bg1"/>
                </a:solidFill>
                <a:latin typeface="Calibri" panose="020F0502020204030204" pitchFamily="34" charset="0"/>
              </a:rPr>
              <a:t>a </a:t>
            </a:r>
            <a:r>
              <a:rPr lang="en-US" sz="2800" b="1" dirty="0">
                <a:solidFill>
                  <a:schemeClr val="bg1"/>
                </a:solidFill>
                <a:latin typeface="Calibri" panose="020F0502020204030204" pitchFamily="34" charset="0"/>
              </a:rPr>
              <a:t>reinforcer or reward?</a:t>
            </a:r>
          </a:p>
          <a:p>
            <a:pPr marL="0" indent="0">
              <a:buNone/>
            </a:pPr>
            <a:endParaRPr lang="en-US" sz="2800" b="1" dirty="0">
              <a:solidFill>
                <a:schemeClr val="bg1"/>
              </a:solidFill>
              <a:latin typeface="Calibri" panose="020F0502020204030204" pitchFamily="34" charset="0"/>
            </a:endParaRPr>
          </a:p>
        </p:txBody>
      </p:sp>
    </p:spTree>
    <p:extLst>
      <p:ext uri="{BB962C8B-B14F-4D97-AF65-F5344CB8AC3E}">
        <p14:creationId xmlns:p14="http://schemas.microsoft.com/office/powerpoint/2010/main" val="36350039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195" y="1490472"/>
            <a:ext cx="8534401" cy="1188384"/>
          </a:xfrm>
        </p:spPr>
        <p:txBody>
          <a:bodyPr>
            <a:normAutofit/>
          </a:bodyPr>
          <a:lstStyle/>
          <a:p>
            <a:r>
              <a:rPr lang="en-US" sz="6000" dirty="0" smtClean="0">
                <a:latin typeface="Calibri" panose="020F0502020204030204" pitchFamily="34" charset="0"/>
              </a:rPr>
              <a:t>REward</a:t>
            </a:r>
            <a:endParaRPr lang="en-US" sz="6000" dirty="0">
              <a:latin typeface="Calibri" panose="020F0502020204030204" pitchFamily="34" charset="0"/>
            </a:endParaRPr>
          </a:p>
        </p:txBody>
      </p:sp>
      <p:sp>
        <p:nvSpPr>
          <p:cNvPr id="3" name="Text Placeholder 2"/>
          <p:cNvSpPr>
            <a:spLocks noGrp="1"/>
          </p:cNvSpPr>
          <p:nvPr>
            <p:ph type="body" idx="1"/>
          </p:nvPr>
        </p:nvSpPr>
        <p:spPr>
          <a:xfrm>
            <a:off x="684213" y="3328416"/>
            <a:ext cx="8534400" cy="2665984"/>
          </a:xfrm>
        </p:spPr>
        <p:txBody>
          <a:bodyPr>
            <a:normAutofit/>
          </a:bodyPr>
          <a:lstStyle/>
          <a:p>
            <a:r>
              <a:rPr lang="en-US" sz="2800" dirty="0" smtClean="0">
                <a:solidFill>
                  <a:schemeClr val="bg1"/>
                </a:solidFill>
                <a:latin typeface="Calibri" panose="020F0502020204030204" pitchFamily="34" charset="0"/>
              </a:rPr>
              <a:t>Although Ava might enjoy Grandma’s breakfast, there is no evidence that it has resulted in her getting out of bed more quickly in the morning.</a:t>
            </a:r>
            <a:endParaRPr lang="en-US" sz="28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5121478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4484" y="384048"/>
            <a:ext cx="8534400" cy="1507067"/>
          </a:xfrm>
        </p:spPr>
        <p:txBody>
          <a:bodyPr>
            <a:normAutofit/>
          </a:bodyPr>
          <a:lstStyle/>
          <a:p>
            <a:r>
              <a:rPr lang="en-US" sz="5400" dirty="0" smtClean="0">
                <a:latin typeface="Calibri" panose="020F0502020204030204" pitchFamily="34" charset="0"/>
              </a:rPr>
              <a:t>scenario 6:</a:t>
            </a:r>
            <a:endParaRPr lang="en-US" sz="5400" dirty="0">
              <a:latin typeface="Calibri" panose="020F0502020204030204" pitchFamily="34" charset="0"/>
            </a:endParaRPr>
          </a:p>
        </p:txBody>
      </p:sp>
      <p:sp>
        <p:nvSpPr>
          <p:cNvPr id="5" name="Content Placeholder 4"/>
          <p:cNvSpPr>
            <a:spLocks noGrp="1"/>
          </p:cNvSpPr>
          <p:nvPr>
            <p:ph idx="1"/>
          </p:nvPr>
        </p:nvSpPr>
        <p:spPr>
          <a:xfrm>
            <a:off x="574484" y="2130552"/>
            <a:ext cx="9529636" cy="4182195"/>
          </a:xfrm>
        </p:spPr>
        <p:txBody>
          <a:bodyPr>
            <a:normAutofit/>
          </a:bodyPr>
          <a:lstStyle/>
          <a:p>
            <a:pPr marL="0" indent="0">
              <a:buNone/>
            </a:pPr>
            <a:r>
              <a:rPr lang="en-US" sz="2800" dirty="0" smtClean="0">
                <a:solidFill>
                  <a:schemeClr val="bg1"/>
                </a:solidFill>
                <a:latin typeface="Calibri" panose="020F0502020204030204" pitchFamily="34" charset="0"/>
              </a:rPr>
              <a:t>The teacher has noticed that Oliver’s behaviour is getting increasingly disruptive in class.  Oliver speaks out, makes jokes, and distracts his classmates.  Each time Oliver engages in disruptive behaviour, the teacher reprimands him.  However, Oliver seems to be disrupting even more than before.</a:t>
            </a:r>
          </a:p>
          <a:p>
            <a:pPr marL="0" indent="0">
              <a:buNone/>
            </a:pPr>
            <a:endParaRPr lang="en-US" sz="1000" dirty="0">
              <a:solidFill>
                <a:schemeClr val="bg1"/>
              </a:solidFill>
              <a:latin typeface="Calibri" panose="020F0502020204030204" pitchFamily="34" charset="0"/>
            </a:endParaRPr>
          </a:p>
          <a:p>
            <a:pPr marL="0" indent="0">
              <a:buNone/>
            </a:pPr>
            <a:r>
              <a:rPr lang="en-US" sz="2800" dirty="0" smtClean="0">
                <a:solidFill>
                  <a:schemeClr val="bg1"/>
                </a:solidFill>
                <a:latin typeface="Calibri" panose="020F0502020204030204" pitchFamily="34" charset="0"/>
              </a:rPr>
              <a:t>In this scenario, is the teacher’s reprimand </a:t>
            </a:r>
            <a:r>
              <a:rPr lang="en-US" sz="2800" dirty="0">
                <a:solidFill>
                  <a:schemeClr val="bg1"/>
                </a:solidFill>
                <a:latin typeface="Calibri" panose="020F0502020204030204" pitchFamily="34" charset="0"/>
              </a:rPr>
              <a:t>a </a:t>
            </a:r>
            <a:r>
              <a:rPr lang="en-US" sz="2800" b="1" dirty="0">
                <a:solidFill>
                  <a:schemeClr val="bg1"/>
                </a:solidFill>
                <a:latin typeface="Calibri" panose="020F0502020204030204" pitchFamily="34" charset="0"/>
              </a:rPr>
              <a:t>reinforcer or reward?</a:t>
            </a:r>
          </a:p>
          <a:p>
            <a:pPr marL="0" indent="0">
              <a:buNone/>
            </a:pPr>
            <a:endParaRPr lang="en-US" sz="2800" b="1" dirty="0">
              <a:solidFill>
                <a:schemeClr val="bg1"/>
              </a:solidFill>
              <a:latin typeface="Calibri" panose="020F0502020204030204" pitchFamily="34" charset="0"/>
            </a:endParaRPr>
          </a:p>
        </p:txBody>
      </p:sp>
    </p:spTree>
    <p:extLst>
      <p:ext uri="{BB962C8B-B14F-4D97-AF65-F5344CB8AC3E}">
        <p14:creationId xmlns:p14="http://schemas.microsoft.com/office/powerpoint/2010/main" val="17596711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195" y="1490472"/>
            <a:ext cx="8534401" cy="1188384"/>
          </a:xfrm>
        </p:spPr>
        <p:txBody>
          <a:bodyPr>
            <a:normAutofit/>
          </a:bodyPr>
          <a:lstStyle/>
          <a:p>
            <a:r>
              <a:rPr lang="en-US" sz="6000" dirty="0" smtClean="0">
                <a:latin typeface="Calibri" panose="020F0502020204030204" pitchFamily="34" charset="0"/>
              </a:rPr>
              <a:t>REinforcer</a:t>
            </a:r>
            <a:endParaRPr lang="en-US" sz="6000" dirty="0">
              <a:latin typeface="Calibri" panose="020F0502020204030204" pitchFamily="34" charset="0"/>
            </a:endParaRPr>
          </a:p>
        </p:txBody>
      </p:sp>
      <p:sp>
        <p:nvSpPr>
          <p:cNvPr id="3" name="Text Placeholder 2"/>
          <p:cNvSpPr>
            <a:spLocks noGrp="1"/>
          </p:cNvSpPr>
          <p:nvPr>
            <p:ph type="body" idx="1"/>
          </p:nvPr>
        </p:nvSpPr>
        <p:spPr>
          <a:xfrm>
            <a:off x="684213" y="3328416"/>
            <a:ext cx="8534400" cy="2665984"/>
          </a:xfrm>
        </p:spPr>
        <p:txBody>
          <a:bodyPr>
            <a:normAutofit/>
          </a:bodyPr>
          <a:lstStyle/>
          <a:p>
            <a:r>
              <a:rPr lang="en-US" sz="2800" dirty="0">
                <a:solidFill>
                  <a:schemeClr val="bg1"/>
                </a:solidFill>
                <a:latin typeface="Calibri" panose="020F0502020204030204" pitchFamily="34" charset="0"/>
              </a:rPr>
              <a:t>T</a:t>
            </a:r>
            <a:r>
              <a:rPr lang="en-US" sz="2800" dirty="0" smtClean="0">
                <a:solidFill>
                  <a:schemeClr val="bg1"/>
                </a:solidFill>
                <a:latin typeface="Calibri" panose="020F0502020204030204" pitchFamily="34" charset="0"/>
              </a:rPr>
              <a:t>he teacher intends for the reprimand to cause Oliver’s disruptive behaviour to decrease.  However, the fact that Oliver’s behaviour continues to increase suggests that the teacher’s reprimand may be functioning as a reinforcer for Oliver’s disruptive behaviour.</a:t>
            </a:r>
            <a:endParaRPr lang="en-US" sz="28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7041320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4484" y="384048"/>
            <a:ext cx="8534400" cy="1507067"/>
          </a:xfrm>
        </p:spPr>
        <p:txBody>
          <a:bodyPr>
            <a:normAutofit/>
          </a:bodyPr>
          <a:lstStyle/>
          <a:p>
            <a:r>
              <a:rPr lang="en-US" sz="5400" dirty="0" smtClean="0">
                <a:latin typeface="Calibri" panose="020F0502020204030204" pitchFamily="34" charset="0"/>
              </a:rPr>
              <a:t>scenario 1:</a:t>
            </a:r>
            <a:endParaRPr lang="en-US" sz="5400" dirty="0">
              <a:latin typeface="Calibri" panose="020F0502020204030204" pitchFamily="34" charset="0"/>
            </a:endParaRPr>
          </a:p>
        </p:txBody>
      </p:sp>
      <p:sp>
        <p:nvSpPr>
          <p:cNvPr id="5" name="Content Placeholder 4"/>
          <p:cNvSpPr>
            <a:spLocks noGrp="1"/>
          </p:cNvSpPr>
          <p:nvPr>
            <p:ph idx="1"/>
          </p:nvPr>
        </p:nvSpPr>
        <p:spPr>
          <a:xfrm>
            <a:off x="574484" y="2130552"/>
            <a:ext cx="9465628" cy="4182195"/>
          </a:xfrm>
        </p:spPr>
        <p:txBody>
          <a:bodyPr>
            <a:normAutofit/>
          </a:bodyPr>
          <a:lstStyle/>
          <a:p>
            <a:pPr marL="0" indent="0">
              <a:buNone/>
            </a:pPr>
            <a:r>
              <a:rPr lang="en-US" sz="2800" dirty="0" smtClean="0">
                <a:solidFill>
                  <a:schemeClr val="bg1"/>
                </a:solidFill>
                <a:latin typeface="Calibri" panose="020F0502020204030204" pitchFamily="34" charset="0"/>
              </a:rPr>
              <a:t>Although Liam finds some literacy tasks challenging, he worked particularly hard on his literacy tasks on Monday.  </a:t>
            </a:r>
            <a:r>
              <a:rPr lang="en-US" sz="2800" dirty="0">
                <a:solidFill>
                  <a:schemeClr val="bg1"/>
                </a:solidFill>
                <a:latin typeface="Calibri" panose="020F0502020204030204" pitchFamily="34" charset="0"/>
              </a:rPr>
              <a:t>T</a:t>
            </a:r>
            <a:r>
              <a:rPr lang="en-US" sz="2800" dirty="0" smtClean="0">
                <a:solidFill>
                  <a:schemeClr val="bg1"/>
                </a:solidFill>
                <a:latin typeface="Calibri" panose="020F0502020204030204" pitchFamily="34" charset="0"/>
              </a:rPr>
              <a:t>he teacher made a point of telling Liam what a great job he did and how proud she was of his work.  Liam has been working harder than usual on his literacy activities all week.</a:t>
            </a:r>
          </a:p>
          <a:p>
            <a:pPr marL="0" indent="0">
              <a:buNone/>
            </a:pPr>
            <a:endParaRPr lang="en-US" sz="1000" dirty="0">
              <a:solidFill>
                <a:schemeClr val="bg1"/>
              </a:solidFill>
              <a:latin typeface="Calibri" panose="020F0502020204030204" pitchFamily="34" charset="0"/>
            </a:endParaRPr>
          </a:p>
          <a:p>
            <a:pPr marL="0" indent="0">
              <a:buNone/>
            </a:pPr>
            <a:r>
              <a:rPr lang="en-US" sz="2800" dirty="0">
                <a:solidFill>
                  <a:schemeClr val="bg1"/>
                </a:solidFill>
                <a:latin typeface="Calibri" panose="020F0502020204030204" pitchFamily="34" charset="0"/>
              </a:rPr>
              <a:t>In this scenario, </a:t>
            </a:r>
            <a:r>
              <a:rPr lang="en-US" sz="2800" dirty="0" smtClean="0">
                <a:solidFill>
                  <a:schemeClr val="bg1"/>
                </a:solidFill>
                <a:latin typeface="Calibri" panose="020F0502020204030204" pitchFamily="34" charset="0"/>
              </a:rPr>
              <a:t>is praise </a:t>
            </a:r>
            <a:r>
              <a:rPr lang="en-US" sz="2800" dirty="0" smtClean="0">
                <a:solidFill>
                  <a:schemeClr val="bg1"/>
                </a:solidFill>
                <a:latin typeface="Calibri" panose="020F0502020204030204" pitchFamily="34" charset="0"/>
              </a:rPr>
              <a:t>a </a:t>
            </a:r>
            <a:r>
              <a:rPr lang="en-US" sz="2800" b="1" dirty="0" smtClean="0">
                <a:solidFill>
                  <a:schemeClr val="bg1"/>
                </a:solidFill>
                <a:latin typeface="Calibri" panose="020F0502020204030204" pitchFamily="34" charset="0"/>
              </a:rPr>
              <a:t>r</a:t>
            </a:r>
            <a:r>
              <a:rPr lang="en-US" sz="2800" b="1" dirty="0" smtClean="0">
                <a:solidFill>
                  <a:schemeClr val="bg1"/>
                </a:solidFill>
                <a:latin typeface="Calibri" panose="020F0502020204030204" pitchFamily="34" charset="0"/>
              </a:rPr>
              <a:t>einforcer or reward?</a:t>
            </a:r>
            <a:endParaRPr lang="en-US" sz="2800" b="1" dirty="0">
              <a:solidFill>
                <a:schemeClr val="bg1"/>
              </a:solidFill>
              <a:latin typeface="Calibri" panose="020F0502020204030204" pitchFamily="34" charset="0"/>
            </a:endParaRPr>
          </a:p>
        </p:txBody>
      </p:sp>
    </p:spTree>
    <p:extLst>
      <p:ext uri="{BB962C8B-B14F-4D97-AF65-F5344CB8AC3E}">
        <p14:creationId xmlns:p14="http://schemas.microsoft.com/office/powerpoint/2010/main" val="30749860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195" y="1490472"/>
            <a:ext cx="8534401" cy="1188384"/>
          </a:xfrm>
        </p:spPr>
        <p:txBody>
          <a:bodyPr>
            <a:normAutofit/>
          </a:bodyPr>
          <a:lstStyle/>
          <a:p>
            <a:r>
              <a:rPr lang="en-US" sz="6000" dirty="0" smtClean="0">
                <a:latin typeface="Calibri" panose="020F0502020204030204" pitchFamily="34" charset="0"/>
              </a:rPr>
              <a:t>REinforcer</a:t>
            </a:r>
            <a:endParaRPr lang="en-US" sz="6000" dirty="0">
              <a:latin typeface="Calibri" panose="020F0502020204030204" pitchFamily="34" charset="0"/>
            </a:endParaRPr>
          </a:p>
        </p:txBody>
      </p:sp>
      <p:sp>
        <p:nvSpPr>
          <p:cNvPr id="3" name="Text Placeholder 2"/>
          <p:cNvSpPr>
            <a:spLocks noGrp="1"/>
          </p:cNvSpPr>
          <p:nvPr>
            <p:ph type="body" idx="1"/>
          </p:nvPr>
        </p:nvSpPr>
        <p:spPr>
          <a:xfrm>
            <a:off x="684213" y="3328416"/>
            <a:ext cx="8534400" cy="2665984"/>
          </a:xfrm>
        </p:spPr>
        <p:txBody>
          <a:bodyPr>
            <a:normAutofit/>
          </a:bodyPr>
          <a:lstStyle/>
          <a:p>
            <a:r>
              <a:rPr lang="en-US" sz="2800" dirty="0" smtClean="0">
                <a:solidFill>
                  <a:schemeClr val="bg1"/>
                </a:solidFill>
                <a:latin typeface="Calibri" panose="020F0502020204030204" pitchFamily="34" charset="0"/>
              </a:rPr>
              <a:t>The teacher provided specific praise for Liam’s hard work.  As a result, Liam’s work behaviour</a:t>
            </a:r>
            <a:r>
              <a:rPr lang="en-US" sz="2800" dirty="0">
                <a:solidFill>
                  <a:schemeClr val="bg1"/>
                </a:solidFill>
                <a:latin typeface="Calibri" panose="020F0502020204030204" pitchFamily="34" charset="0"/>
              </a:rPr>
              <a:t> </a:t>
            </a:r>
            <a:r>
              <a:rPr lang="en-US" sz="2800" dirty="0" smtClean="0">
                <a:solidFill>
                  <a:schemeClr val="bg1"/>
                </a:solidFill>
                <a:latin typeface="Calibri" panose="020F0502020204030204" pitchFamily="34" charset="0"/>
              </a:rPr>
              <a:t>during literacy times has increased.</a:t>
            </a:r>
            <a:endParaRPr lang="en-US" sz="28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9571284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4484" y="384048"/>
            <a:ext cx="8534400" cy="1507067"/>
          </a:xfrm>
        </p:spPr>
        <p:txBody>
          <a:bodyPr>
            <a:normAutofit/>
          </a:bodyPr>
          <a:lstStyle/>
          <a:p>
            <a:r>
              <a:rPr lang="en-US" sz="5400" dirty="0" smtClean="0">
                <a:latin typeface="Calibri" panose="020F0502020204030204" pitchFamily="34" charset="0"/>
              </a:rPr>
              <a:t>scenario 2:</a:t>
            </a:r>
            <a:endParaRPr lang="en-US" sz="5400" dirty="0">
              <a:latin typeface="Calibri" panose="020F0502020204030204" pitchFamily="34" charset="0"/>
            </a:endParaRPr>
          </a:p>
        </p:txBody>
      </p:sp>
      <p:sp>
        <p:nvSpPr>
          <p:cNvPr id="5" name="Content Placeholder 4"/>
          <p:cNvSpPr>
            <a:spLocks noGrp="1"/>
          </p:cNvSpPr>
          <p:nvPr>
            <p:ph idx="1"/>
          </p:nvPr>
        </p:nvSpPr>
        <p:spPr>
          <a:xfrm>
            <a:off x="574484" y="2130552"/>
            <a:ext cx="9465628" cy="4182195"/>
          </a:xfrm>
        </p:spPr>
        <p:txBody>
          <a:bodyPr>
            <a:normAutofit/>
          </a:bodyPr>
          <a:lstStyle/>
          <a:p>
            <a:pPr marL="0" indent="0">
              <a:buNone/>
            </a:pPr>
            <a:r>
              <a:rPr lang="en-US" sz="2800" dirty="0" smtClean="0">
                <a:solidFill>
                  <a:schemeClr val="bg1"/>
                </a:solidFill>
                <a:latin typeface="Calibri" panose="020F0502020204030204" pitchFamily="34" charset="0"/>
              </a:rPr>
              <a:t>Charlotte </a:t>
            </a:r>
            <a:r>
              <a:rPr lang="en-US" sz="2800" dirty="0" smtClean="0">
                <a:solidFill>
                  <a:schemeClr val="bg1"/>
                </a:solidFill>
                <a:latin typeface="Calibri" panose="020F0502020204030204" pitchFamily="34" charset="0"/>
              </a:rPr>
              <a:t>has started</a:t>
            </a:r>
            <a:r>
              <a:rPr lang="en-US" sz="2800" dirty="0" smtClean="0">
                <a:solidFill>
                  <a:schemeClr val="bg1"/>
                </a:solidFill>
                <a:latin typeface="Calibri" panose="020F0502020204030204" pitchFamily="34" charset="0"/>
              </a:rPr>
              <a:t> spending</a:t>
            </a:r>
            <a:r>
              <a:rPr lang="en-US" sz="2800" dirty="0" smtClean="0">
                <a:solidFill>
                  <a:schemeClr val="bg1"/>
                </a:solidFill>
                <a:latin typeface="Calibri" panose="020F0502020204030204" pitchFamily="34" charset="0"/>
              </a:rPr>
              <a:t> more time studying</a:t>
            </a:r>
            <a:r>
              <a:rPr lang="en-US" sz="2800" dirty="0" smtClean="0">
                <a:solidFill>
                  <a:schemeClr val="bg1"/>
                </a:solidFill>
                <a:latin typeface="Calibri" panose="020F0502020204030204" pitchFamily="34" charset="0"/>
              </a:rPr>
              <a:t> for </a:t>
            </a:r>
            <a:r>
              <a:rPr lang="en-US" sz="2800" dirty="0" smtClean="0">
                <a:solidFill>
                  <a:schemeClr val="bg1"/>
                </a:solidFill>
                <a:latin typeface="Calibri" panose="020F0502020204030204" pitchFamily="34" charset="0"/>
              </a:rPr>
              <a:t>her math </a:t>
            </a:r>
            <a:r>
              <a:rPr lang="en-US" sz="2800" dirty="0" smtClean="0">
                <a:solidFill>
                  <a:schemeClr val="bg1"/>
                </a:solidFill>
                <a:latin typeface="Calibri" panose="020F0502020204030204" pitchFamily="34" charset="0"/>
              </a:rPr>
              <a:t>quizzes.  </a:t>
            </a:r>
            <a:r>
              <a:rPr lang="en-US" sz="2800" dirty="0" smtClean="0">
                <a:solidFill>
                  <a:schemeClr val="bg1"/>
                </a:solidFill>
                <a:latin typeface="Calibri" panose="020F0502020204030204" pitchFamily="34" charset="0"/>
              </a:rPr>
              <a:t>Last week, t</a:t>
            </a:r>
            <a:r>
              <a:rPr lang="en-US" sz="2800" dirty="0" smtClean="0">
                <a:solidFill>
                  <a:schemeClr val="bg1"/>
                </a:solidFill>
                <a:latin typeface="Calibri" panose="020F0502020204030204" pitchFamily="34" charset="0"/>
              </a:rPr>
              <a:t>he </a:t>
            </a:r>
            <a:r>
              <a:rPr lang="en-US" sz="2800" dirty="0" smtClean="0">
                <a:solidFill>
                  <a:schemeClr val="bg1"/>
                </a:solidFill>
                <a:latin typeface="Calibri" panose="020F0502020204030204" pitchFamily="34" charset="0"/>
              </a:rPr>
              <a:t>teacher handed Charlotte’s quiz back with a big yellow smiley face sticker on it.  Charlotte told the teacher how much she liked the </a:t>
            </a:r>
            <a:r>
              <a:rPr lang="en-US" sz="2800" dirty="0" smtClean="0">
                <a:solidFill>
                  <a:schemeClr val="bg1"/>
                </a:solidFill>
                <a:latin typeface="Calibri" panose="020F0502020204030204" pitchFamily="34" charset="0"/>
              </a:rPr>
              <a:t>sticker.  She studied hard this week as well, and is </a:t>
            </a:r>
            <a:r>
              <a:rPr lang="en-US" sz="2800" dirty="0" smtClean="0">
                <a:solidFill>
                  <a:schemeClr val="bg1"/>
                </a:solidFill>
                <a:latin typeface="Calibri" panose="020F0502020204030204" pitchFamily="34" charset="0"/>
              </a:rPr>
              <a:t>making consistent progress on her quizzes</a:t>
            </a:r>
            <a:r>
              <a:rPr lang="en-US" sz="2800" dirty="0" smtClean="0">
                <a:solidFill>
                  <a:schemeClr val="bg1"/>
                </a:solidFill>
                <a:latin typeface="Calibri" panose="020F0502020204030204" pitchFamily="34" charset="0"/>
              </a:rPr>
              <a:t>.</a:t>
            </a:r>
            <a:endParaRPr lang="en-US" sz="2800" dirty="0" smtClean="0">
              <a:solidFill>
                <a:schemeClr val="bg1"/>
              </a:solidFill>
              <a:latin typeface="Calibri" panose="020F0502020204030204" pitchFamily="34" charset="0"/>
            </a:endParaRPr>
          </a:p>
          <a:p>
            <a:pPr marL="0" indent="0">
              <a:buNone/>
            </a:pPr>
            <a:endParaRPr lang="en-US" sz="1000" dirty="0" smtClean="0">
              <a:solidFill>
                <a:schemeClr val="bg1"/>
              </a:solidFill>
              <a:latin typeface="Calibri" panose="020F0502020204030204" pitchFamily="34" charset="0"/>
            </a:endParaRPr>
          </a:p>
          <a:p>
            <a:pPr marL="0" indent="0">
              <a:buNone/>
            </a:pPr>
            <a:r>
              <a:rPr lang="en-US" sz="2800" dirty="0" smtClean="0">
                <a:solidFill>
                  <a:schemeClr val="bg1"/>
                </a:solidFill>
                <a:latin typeface="Calibri" panose="020F0502020204030204" pitchFamily="34" charset="0"/>
              </a:rPr>
              <a:t>In </a:t>
            </a:r>
            <a:r>
              <a:rPr lang="en-US" sz="2800" dirty="0">
                <a:solidFill>
                  <a:schemeClr val="bg1"/>
                </a:solidFill>
                <a:latin typeface="Calibri" panose="020F0502020204030204" pitchFamily="34" charset="0"/>
              </a:rPr>
              <a:t>this scenario, </a:t>
            </a:r>
            <a:r>
              <a:rPr lang="en-US" sz="2800" dirty="0" smtClean="0">
                <a:solidFill>
                  <a:schemeClr val="bg1"/>
                </a:solidFill>
                <a:latin typeface="Calibri" panose="020F0502020204030204" pitchFamily="34" charset="0"/>
              </a:rPr>
              <a:t>is the sticker a </a:t>
            </a:r>
            <a:r>
              <a:rPr lang="en-US" sz="2800" b="1" dirty="0" smtClean="0">
                <a:solidFill>
                  <a:schemeClr val="bg1"/>
                </a:solidFill>
                <a:latin typeface="Calibri" panose="020F0502020204030204" pitchFamily="34" charset="0"/>
              </a:rPr>
              <a:t>reinforcer </a:t>
            </a:r>
            <a:r>
              <a:rPr lang="en-US" sz="2800" b="1" dirty="0">
                <a:solidFill>
                  <a:schemeClr val="bg1"/>
                </a:solidFill>
                <a:latin typeface="Calibri" panose="020F0502020204030204" pitchFamily="34" charset="0"/>
              </a:rPr>
              <a:t>or reward?</a:t>
            </a:r>
            <a:endParaRPr lang="en-US" sz="2800" b="1" dirty="0">
              <a:solidFill>
                <a:schemeClr val="bg1"/>
              </a:solidFill>
              <a:latin typeface="Calibri" panose="020F0502020204030204" pitchFamily="34" charset="0"/>
            </a:endParaRPr>
          </a:p>
        </p:txBody>
      </p:sp>
    </p:spTree>
    <p:extLst>
      <p:ext uri="{BB962C8B-B14F-4D97-AF65-F5344CB8AC3E}">
        <p14:creationId xmlns:p14="http://schemas.microsoft.com/office/powerpoint/2010/main" val="42779754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195" y="1490472"/>
            <a:ext cx="8534401" cy="1188384"/>
          </a:xfrm>
        </p:spPr>
        <p:txBody>
          <a:bodyPr>
            <a:normAutofit/>
          </a:bodyPr>
          <a:lstStyle/>
          <a:p>
            <a:r>
              <a:rPr lang="en-US" sz="6000" dirty="0" smtClean="0">
                <a:latin typeface="Calibri" panose="020F0502020204030204" pitchFamily="34" charset="0"/>
              </a:rPr>
              <a:t>REinforcer</a:t>
            </a:r>
            <a:endParaRPr lang="en-US" sz="6000" dirty="0">
              <a:latin typeface="Calibri" panose="020F0502020204030204" pitchFamily="34" charset="0"/>
            </a:endParaRPr>
          </a:p>
        </p:txBody>
      </p:sp>
      <p:sp>
        <p:nvSpPr>
          <p:cNvPr id="3" name="Text Placeholder 2"/>
          <p:cNvSpPr>
            <a:spLocks noGrp="1"/>
          </p:cNvSpPr>
          <p:nvPr>
            <p:ph type="body" idx="1"/>
          </p:nvPr>
        </p:nvSpPr>
        <p:spPr>
          <a:xfrm>
            <a:off x="684213" y="3328416"/>
            <a:ext cx="8534400" cy="2665984"/>
          </a:xfrm>
        </p:spPr>
        <p:txBody>
          <a:bodyPr>
            <a:normAutofit/>
          </a:bodyPr>
          <a:lstStyle/>
          <a:p>
            <a:r>
              <a:rPr lang="en-US" sz="2800" dirty="0" smtClean="0">
                <a:solidFill>
                  <a:schemeClr val="bg1"/>
                </a:solidFill>
                <a:latin typeface="Calibri" panose="020F0502020204030204" pitchFamily="34" charset="0"/>
              </a:rPr>
              <a:t>Charlotte found the sticker valuable, which was demonstrated by her telling the teacher how much she liked it.  The fact that her behaviour of studying for her math quizzes has continued suggests that the sticker may have been an effective reinforcer. </a:t>
            </a:r>
            <a:endParaRPr lang="en-US" sz="28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23541429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4484" y="384048"/>
            <a:ext cx="8534400" cy="1507067"/>
          </a:xfrm>
        </p:spPr>
        <p:txBody>
          <a:bodyPr>
            <a:normAutofit/>
          </a:bodyPr>
          <a:lstStyle/>
          <a:p>
            <a:r>
              <a:rPr lang="en-US" sz="5400" dirty="0" smtClean="0">
                <a:latin typeface="Calibri" panose="020F0502020204030204" pitchFamily="34" charset="0"/>
              </a:rPr>
              <a:t>scenario 3:</a:t>
            </a:r>
            <a:endParaRPr lang="en-US" sz="5400" dirty="0">
              <a:latin typeface="Calibri" panose="020F0502020204030204" pitchFamily="34" charset="0"/>
            </a:endParaRPr>
          </a:p>
        </p:txBody>
      </p:sp>
      <p:sp>
        <p:nvSpPr>
          <p:cNvPr id="5" name="Content Placeholder 4"/>
          <p:cNvSpPr>
            <a:spLocks noGrp="1"/>
          </p:cNvSpPr>
          <p:nvPr>
            <p:ph idx="1"/>
          </p:nvPr>
        </p:nvSpPr>
        <p:spPr>
          <a:xfrm>
            <a:off x="574484" y="2130552"/>
            <a:ext cx="9483916" cy="4182195"/>
          </a:xfrm>
        </p:spPr>
        <p:txBody>
          <a:bodyPr>
            <a:normAutofit/>
          </a:bodyPr>
          <a:lstStyle/>
          <a:p>
            <a:pPr marL="0" indent="0">
              <a:buNone/>
            </a:pPr>
            <a:r>
              <a:rPr lang="en-US" sz="2800" dirty="0" smtClean="0">
                <a:solidFill>
                  <a:schemeClr val="bg1"/>
                </a:solidFill>
                <a:latin typeface="Calibri" panose="020F0502020204030204" pitchFamily="34" charset="0"/>
              </a:rPr>
              <a:t>Noah’s father has been asking him to clean up his bedroom.   When Noah finally cleans up his room, his father allows him to have an extra half hour of computer time in the evening.  The next time Noah’s father wants him to clean his room, it takes just as long for Noah to finally get around to cleaning his room.</a:t>
            </a:r>
          </a:p>
          <a:p>
            <a:pPr marL="0" indent="0">
              <a:buNone/>
            </a:pPr>
            <a:endParaRPr lang="en-US" sz="1000" dirty="0" smtClean="0">
              <a:solidFill>
                <a:schemeClr val="bg1"/>
              </a:solidFill>
              <a:latin typeface="Calibri" panose="020F0502020204030204" pitchFamily="34" charset="0"/>
            </a:endParaRPr>
          </a:p>
          <a:p>
            <a:pPr marL="0" indent="0">
              <a:buNone/>
            </a:pPr>
            <a:r>
              <a:rPr lang="en-US" sz="2800" dirty="0" smtClean="0">
                <a:solidFill>
                  <a:schemeClr val="bg1"/>
                </a:solidFill>
                <a:latin typeface="Calibri" panose="020F0502020204030204" pitchFamily="34" charset="0"/>
              </a:rPr>
              <a:t>In this scenario, is computer time a </a:t>
            </a:r>
            <a:r>
              <a:rPr lang="en-US" sz="2800" b="1" dirty="0" smtClean="0">
                <a:solidFill>
                  <a:schemeClr val="bg1"/>
                </a:solidFill>
                <a:latin typeface="Calibri" panose="020F0502020204030204" pitchFamily="34" charset="0"/>
              </a:rPr>
              <a:t>reinforcer </a:t>
            </a:r>
            <a:r>
              <a:rPr lang="en-US" sz="2800" b="1" dirty="0">
                <a:solidFill>
                  <a:schemeClr val="bg1"/>
                </a:solidFill>
                <a:latin typeface="Calibri" panose="020F0502020204030204" pitchFamily="34" charset="0"/>
              </a:rPr>
              <a:t>or reward?</a:t>
            </a:r>
            <a:endParaRPr lang="en-US" sz="2800" b="1" dirty="0">
              <a:solidFill>
                <a:schemeClr val="bg1"/>
              </a:solidFill>
              <a:latin typeface="Calibri" panose="020F0502020204030204" pitchFamily="34" charset="0"/>
            </a:endParaRPr>
          </a:p>
        </p:txBody>
      </p:sp>
    </p:spTree>
    <p:extLst>
      <p:ext uri="{BB962C8B-B14F-4D97-AF65-F5344CB8AC3E}">
        <p14:creationId xmlns:p14="http://schemas.microsoft.com/office/powerpoint/2010/main" val="6057002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195" y="1490472"/>
            <a:ext cx="8534401" cy="1188384"/>
          </a:xfrm>
        </p:spPr>
        <p:txBody>
          <a:bodyPr>
            <a:normAutofit/>
          </a:bodyPr>
          <a:lstStyle/>
          <a:p>
            <a:r>
              <a:rPr lang="en-US" sz="6000" dirty="0" smtClean="0">
                <a:latin typeface="Calibri" panose="020F0502020204030204" pitchFamily="34" charset="0"/>
              </a:rPr>
              <a:t>REward</a:t>
            </a:r>
            <a:endParaRPr lang="en-US" sz="6000" dirty="0">
              <a:latin typeface="Calibri" panose="020F0502020204030204" pitchFamily="34" charset="0"/>
            </a:endParaRPr>
          </a:p>
        </p:txBody>
      </p:sp>
      <p:sp>
        <p:nvSpPr>
          <p:cNvPr id="3" name="Text Placeholder 2"/>
          <p:cNvSpPr>
            <a:spLocks noGrp="1"/>
          </p:cNvSpPr>
          <p:nvPr>
            <p:ph type="body" idx="1"/>
          </p:nvPr>
        </p:nvSpPr>
        <p:spPr>
          <a:xfrm>
            <a:off x="684213" y="3328416"/>
            <a:ext cx="8534400" cy="2665984"/>
          </a:xfrm>
        </p:spPr>
        <p:txBody>
          <a:bodyPr>
            <a:normAutofit/>
          </a:bodyPr>
          <a:lstStyle/>
          <a:p>
            <a:r>
              <a:rPr lang="en-US" sz="2800" dirty="0" smtClean="0">
                <a:solidFill>
                  <a:schemeClr val="bg1"/>
                </a:solidFill>
                <a:latin typeface="Calibri" panose="020F0502020204030204" pitchFamily="34" charset="0"/>
              </a:rPr>
              <a:t>Although Noah may have enjoyed the extra computer time, there is no evidence that it had any effect on his behaviour of cleaning his room.</a:t>
            </a:r>
            <a:endParaRPr lang="en-US" sz="28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36748547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4484" y="384048"/>
            <a:ext cx="8534400" cy="1507067"/>
          </a:xfrm>
        </p:spPr>
        <p:txBody>
          <a:bodyPr>
            <a:normAutofit/>
          </a:bodyPr>
          <a:lstStyle/>
          <a:p>
            <a:r>
              <a:rPr lang="en-US" sz="5400" dirty="0" smtClean="0">
                <a:latin typeface="Calibri" panose="020F0502020204030204" pitchFamily="34" charset="0"/>
              </a:rPr>
              <a:t>scenario 4:</a:t>
            </a:r>
            <a:endParaRPr lang="en-US" sz="5400" dirty="0">
              <a:latin typeface="Calibri" panose="020F0502020204030204" pitchFamily="34" charset="0"/>
            </a:endParaRPr>
          </a:p>
        </p:txBody>
      </p:sp>
      <p:sp>
        <p:nvSpPr>
          <p:cNvPr id="5" name="Content Placeholder 4"/>
          <p:cNvSpPr>
            <a:spLocks noGrp="1"/>
          </p:cNvSpPr>
          <p:nvPr>
            <p:ph idx="1"/>
          </p:nvPr>
        </p:nvSpPr>
        <p:spPr>
          <a:xfrm>
            <a:off x="574484" y="2130552"/>
            <a:ext cx="9456484" cy="4182195"/>
          </a:xfrm>
        </p:spPr>
        <p:txBody>
          <a:bodyPr>
            <a:normAutofit/>
          </a:bodyPr>
          <a:lstStyle/>
          <a:p>
            <a:pPr marL="0" indent="0">
              <a:buNone/>
            </a:pPr>
            <a:r>
              <a:rPr lang="en-US" sz="2800" dirty="0" smtClean="0">
                <a:solidFill>
                  <a:schemeClr val="bg1"/>
                </a:solidFill>
                <a:latin typeface="Calibri" panose="020F0502020204030204" pitchFamily="34" charset="0"/>
              </a:rPr>
              <a:t>Mom wants her teenagers to do more chores around the house.  She decided that she would allow them to earn points for each chore completed, and at the end of each month they can “cash in” their points for minutes of access to the car for the next month.  Since Mom introduced this system, the teenagers do all of their chores without being asked.</a:t>
            </a:r>
          </a:p>
          <a:p>
            <a:pPr marL="0" indent="0">
              <a:buNone/>
            </a:pPr>
            <a:endParaRPr lang="en-US" sz="1000" dirty="0">
              <a:solidFill>
                <a:schemeClr val="bg1"/>
              </a:solidFill>
              <a:latin typeface="Calibri" panose="020F0502020204030204" pitchFamily="34" charset="0"/>
            </a:endParaRPr>
          </a:p>
          <a:p>
            <a:pPr marL="0" indent="0">
              <a:buNone/>
            </a:pPr>
            <a:r>
              <a:rPr lang="en-US" sz="2800" dirty="0">
                <a:solidFill>
                  <a:schemeClr val="bg1"/>
                </a:solidFill>
                <a:latin typeface="Calibri" panose="020F0502020204030204" pitchFamily="34" charset="0"/>
              </a:rPr>
              <a:t>In this scenario, </a:t>
            </a:r>
            <a:r>
              <a:rPr lang="en-US" sz="2800" dirty="0" smtClean="0">
                <a:solidFill>
                  <a:schemeClr val="bg1"/>
                </a:solidFill>
                <a:latin typeface="Calibri" panose="020F0502020204030204" pitchFamily="34" charset="0"/>
              </a:rPr>
              <a:t>are points </a:t>
            </a:r>
            <a:r>
              <a:rPr lang="en-US" sz="2800" dirty="0">
                <a:solidFill>
                  <a:schemeClr val="bg1"/>
                </a:solidFill>
                <a:latin typeface="Calibri" panose="020F0502020204030204" pitchFamily="34" charset="0"/>
              </a:rPr>
              <a:t>a </a:t>
            </a:r>
            <a:r>
              <a:rPr lang="en-US" sz="2800" b="1" dirty="0">
                <a:solidFill>
                  <a:schemeClr val="bg1"/>
                </a:solidFill>
                <a:latin typeface="Calibri" panose="020F0502020204030204" pitchFamily="34" charset="0"/>
              </a:rPr>
              <a:t>reinforcer or reward?</a:t>
            </a:r>
            <a:endParaRPr lang="en-US" sz="2800" b="1" dirty="0">
              <a:solidFill>
                <a:schemeClr val="bg1"/>
              </a:solidFill>
              <a:latin typeface="Calibri" panose="020F0502020204030204" pitchFamily="34" charset="0"/>
            </a:endParaRPr>
          </a:p>
        </p:txBody>
      </p:sp>
    </p:spTree>
    <p:extLst>
      <p:ext uri="{BB962C8B-B14F-4D97-AF65-F5344CB8AC3E}">
        <p14:creationId xmlns:p14="http://schemas.microsoft.com/office/powerpoint/2010/main" val="25873955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195" y="1490472"/>
            <a:ext cx="8534401" cy="1188384"/>
          </a:xfrm>
        </p:spPr>
        <p:txBody>
          <a:bodyPr>
            <a:normAutofit/>
          </a:bodyPr>
          <a:lstStyle/>
          <a:p>
            <a:r>
              <a:rPr lang="en-US" sz="6000" dirty="0" smtClean="0">
                <a:latin typeface="Calibri" panose="020F0502020204030204" pitchFamily="34" charset="0"/>
              </a:rPr>
              <a:t>REinforcer</a:t>
            </a:r>
            <a:endParaRPr lang="en-US" sz="6000" dirty="0">
              <a:latin typeface="Calibri" panose="020F0502020204030204" pitchFamily="34" charset="0"/>
            </a:endParaRPr>
          </a:p>
        </p:txBody>
      </p:sp>
      <p:sp>
        <p:nvSpPr>
          <p:cNvPr id="3" name="Text Placeholder 2"/>
          <p:cNvSpPr>
            <a:spLocks noGrp="1"/>
          </p:cNvSpPr>
          <p:nvPr>
            <p:ph type="body" idx="1"/>
          </p:nvPr>
        </p:nvSpPr>
        <p:spPr>
          <a:xfrm>
            <a:off x="684213" y="3328416"/>
            <a:ext cx="8534400" cy="2665984"/>
          </a:xfrm>
        </p:spPr>
        <p:txBody>
          <a:bodyPr>
            <a:normAutofit/>
          </a:bodyPr>
          <a:lstStyle/>
          <a:p>
            <a:r>
              <a:rPr lang="en-US" sz="2800" dirty="0" smtClean="0">
                <a:solidFill>
                  <a:schemeClr val="bg1"/>
                </a:solidFill>
                <a:latin typeface="Calibri" panose="020F0502020204030204" pitchFamily="34" charset="0"/>
              </a:rPr>
              <a:t>Since Mom has started awarded points for chores completed, the teenagers’ behaviour of doing chores has increased.</a:t>
            </a:r>
            <a:endParaRPr lang="en-US" sz="28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393604661"/>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229</TotalTime>
  <Words>663</Words>
  <Application>Microsoft Office PowerPoint</Application>
  <PresentationFormat>Widescreen</PresentationFormat>
  <Paragraphs>37</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Calibri</vt:lpstr>
      <vt:lpstr>Century Gothic</vt:lpstr>
      <vt:lpstr>Wingdings 3</vt:lpstr>
      <vt:lpstr>Slice</vt:lpstr>
      <vt:lpstr>Reinforcer or Reward?</vt:lpstr>
      <vt:lpstr>scenario 1:</vt:lpstr>
      <vt:lpstr>REinforcer</vt:lpstr>
      <vt:lpstr>scenario 2:</vt:lpstr>
      <vt:lpstr>REinforcer</vt:lpstr>
      <vt:lpstr>scenario 3:</vt:lpstr>
      <vt:lpstr>REward</vt:lpstr>
      <vt:lpstr>scenario 4:</vt:lpstr>
      <vt:lpstr>REinforcer</vt:lpstr>
      <vt:lpstr>scenario 5:</vt:lpstr>
      <vt:lpstr>REward</vt:lpstr>
      <vt:lpstr>scenario 6:</vt:lpstr>
      <vt:lpstr>REinforcer</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Reinforcer or Reward?</dc:title>
  <dc:creator>SM</dc:creator>
  <cp:lastModifiedBy>SM</cp:lastModifiedBy>
  <cp:revision>13</cp:revision>
  <dcterms:created xsi:type="dcterms:W3CDTF">2017-06-12T15:33:59Z</dcterms:created>
  <dcterms:modified xsi:type="dcterms:W3CDTF">2017-12-05T19:49:20Z</dcterms:modified>
</cp:coreProperties>
</file>