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6" r:id="rId2"/>
    <p:sldId id="257" r:id="rId3"/>
    <p:sldId id="263" r:id="rId4"/>
    <p:sldId id="259" r:id="rId5"/>
    <p:sldId id="264"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7" d="100"/>
          <a:sy n="67" d="100"/>
        </p:scale>
        <p:origin x="-124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EF0271-1F46-47EC-825E-CE6D447DA63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FF56675D-68A5-47D1-B0AE-E77CE22F3A6E}">
      <dgm:prSet phldrT="[Text]" custT="1"/>
      <dgm:spPr>
        <a:blipFill rotWithShape="0">
          <a:blip xmlns:r="http://schemas.openxmlformats.org/officeDocument/2006/relationships" r:embed="rId1"/>
          <a:stretch>
            <a:fillRect/>
          </a:stretch>
        </a:blipFill>
      </dgm:spPr>
      <dgm:t>
        <a:bodyPr/>
        <a:lstStyle/>
        <a:p>
          <a:endParaRPr lang="en-US" sz="1000" b="1" dirty="0"/>
        </a:p>
      </dgm:t>
    </dgm:pt>
    <dgm:pt modelId="{B8F67F47-FE01-40DF-8786-2F2C8B74491F}" type="parTrans" cxnId="{5E521246-C716-4751-8311-07295F34F869}">
      <dgm:prSet/>
      <dgm:spPr/>
      <dgm:t>
        <a:bodyPr/>
        <a:lstStyle/>
        <a:p>
          <a:endParaRPr lang="en-US"/>
        </a:p>
      </dgm:t>
    </dgm:pt>
    <dgm:pt modelId="{AFFA75DC-4274-4850-AFF0-0885FBA9BB63}" type="sibTrans" cxnId="{5E521246-C716-4751-8311-07295F34F869}">
      <dgm:prSet/>
      <dgm:spPr/>
      <dgm:t>
        <a:bodyPr/>
        <a:lstStyle/>
        <a:p>
          <a:endParaRPr lang="en-US"/>
        </a:p>
      </dgm:t>
    </dgm:pt>
    <dgm:pt modelId="{DEA7A6D9-182B-4980-B887-6EE7643CDDA0}">
      <dgm:prSet phldrT="[Text]" custT="1"/>
      <dgm:spPr/>
      <dgm:t>
        <a:bodyPr/>
        <a:lstStyle/>
        <a:p>
          <a:r>
            <a:rPr lang="en-US" sz="2000" b="1" dirty="0" smtClean="0">
              <a:solidFill>
                <a:schemeClr val="tx1"/>
              </a:solidFill>
            </a:rPr>
            <a:t>Incoming Students</a:t>
          </a:r>
          <a:endParaRPr lang="en-US" sz="2000" b="1" dirty="0">
            <a:solidFill>
              <a:schemeClr val="tx1"/>
            </a:solidFill>
          </a:endParaRPr>
        </a:p>
      </dgm:t>
    </dgm:pt>
    <dgm:pt modelId="{DBF5E478-9435-440A-AE77-3625603903A9}" type="parTrans" cxnId="{D812F42B-133D-4A88-BB90-E584E80992CA}">
      <dgm:prSet/>
      <dgm:spPr/>
      <dgm:t>
        <a:bodyPr/>
        <a:lstStyle/>
        <a:p>
          <a:endParaRPr lang="en-US"/>
        </a:p>
      </dgm:t>
    </dgm:pt>
    <dgm:pt modelId="{C91198A8-CD53-4EBA-BE98-32EBC3116C78}" type="sibTrans" cxnId="{D812F42B-133D-4A88-BB90-E584E80992CA}">
      <dgm:prSet/>
      <dgm:spPr/>
      <dgm:t>
        <a:bodyPr/>
        <a:lstStyle/>
        <a:p>
          <a:endParaRPr lang="en-US"/>
        </a:p>
      </dgm:t>
    </dgm:pt>
    <dgm:pt modelId="{D03781BC-3757-4B2A-BE3B-BD1C53EE3AD6}">
      <dgm:prSet phldrT="[Text]" custT="1"/>
      <dgm:spPr/>
      <dgm:t>
        <a:bodyPr/>
        <a:lstStyle/>
        <a:p>
          <a:r>
            <a:rPr lang="en-US" sz="2000" b="1" dirty="0" smtClean="0">
              <a:solidFill>
                <a:schemeClr val="tx1"/>
              </a:solidFill>
            </a:rPr>
            <a:t>Grade to Grade</a:t>
          </a:r>
          <a:endParaRPr lang="en-US" sz="2000" b="1" dirty="0">
            <a:solidFill>
              <a:schemeClr val="tx1"/>
            </a:solidFill>
          </a:endParaRPr>
        </a:p>
      </dgm:t>
    </dgm:pt>
    <dgm:pt modelId="{EFCA5524-1DA3-4B96-A94C-55EB74AD15F9}" type="parTrans" cxnId="{136812BE-83E5-4575-ADF5-4C0391509E92}">
      <dgm:prSet/>
      <dgm:spPr/>
      <dgm:t>
        <a:bodyPr/>
        <a:lstStyle/>
        <a:p>
          <a:endParaRPr lang="en-US"/>
        </a:p>
      </dgm:t>
    </dgm:pt>
    <dgm:pt modelId="{FCD6AE8D-655F-43C1-A0C2-9934503BE85F}" type="sibTrans" cxnId="{136812BE-83E5-4575-ADF5-4C0391509E92}">
      <dgm:prSet/>
      <dgm:spPr/>
      <dgm:t>
        <a:bodyPr/>
        <a:lstStyle/>
        <a:p>
          <a:endParaRPr lang="en-US"/>
        </a:p>
      </dgm:t>
    </dgm:pt>
    <dgm:pt modelId="{6EAFC90C-DE5F-4986-8F45-FED74467E248}">
      <dgm:prSet phldrT="[Text]" custT="1"/>
      <dgm:spPr/>
      <dgm:t>
        <a:bodyPr/>
        <a:lstStyle/>
        <a:p>
          <a:r>
            <a:rPr lang="en-US" sz="2000" b="1" dirty="0" smtClean="0">
              <a:solidFill>
                <a:schemeClr val="tx1"/>
              </a:solidFill>
            </a:rPr>
            <a:t>Exiting Students</a:t>
          </a:r>
          <a:endParaRPr lang="en-US" sz="2000" b="1" dirty="0">
            <a:solidFill>
              <a:schemeClr val="tx1"/>
            </a:solidFill>
          </a:endParaRPr>
        </a:p>
      </dgm:t>
    </dgm:pt>
    <dgm:pt modelId="{0E379B9A-F899-4279-8567-ACB38C1B7DAA}" type="parTrans" cxnId="{97C91FB7-F576-4DD8-89CB-CECDE5B87DCE}">
      <dgm:prSet/>
      <dgm:spPr/>
      <dgm:t>
        <a:bodyPr/>
        <a:lstStyle/>
        <a:p>
          <a:endParaRPr lang="en-US"/>
        </a:p>
      </dgm:t>
    </dgm:pt>
    <dgm:pt modelId="{D8590F60-1811-4143-B480-FB8037BAD4CA}" type="sibTrans" cxnId="{97C91FB7-F576-4DD8-89CB-CECDE5B87DCE}">
      <dgm:prSet/>
      <dgm:spPr/>
      <dgm:t>
        <a:bodyPr/>
        <a:lstStyle/>
        <a:p>
          <a:endParaRPr lang="en-US"/>
        </a:p>
      </dgm:t>
    </dgm:pt>
    <dgm:pt modelId="{174FE444-139F-4EF6-8858-27D8ABD4FA74}">
      <dgm:prSet phldrT="[Text]" custT="1"/>
      <dgm:spPr/>
      <dgm:t>
        <a:bodyPr/>
        <a:lstStyle/>
        <a:p>
          <a:r>
            <a:rPr lang="en-US" sz="2000" b="1" dirty="0" smtClean="0">
              <a:solidFill>
                <a:schemeClr val="tx1"/>
              </a:solidFill>
            </a:rPr>
            <a:t>School to School</a:t>
          </a:r>
          <a:endParaRPr lang="en-US" sz="2000" b="1" dirty="0">
            <a:solidFill>
              <a:schemeClr val="tx1"/>
            </a:solidFill>
          </a:endParaRPr>
        </a:p>
      </dgm:t>
    </dgm:pt>
    <dgm:pt modelId="{34844821-AABE-46D2-A72F-0250B298D45A}" type="parTrans" cxnId="{9D6C95F4-096E-46D6-A3EB-B01DF1D07851}">
      <dgm:prSet/>
      <dgm:spPr/>
      <dgm:t>
        <a:bodyPr/>
        <a:lstStyle/>
        <a:p>
          <a:endParaRPr lang="en-US"/>
        </a:p>
      </dgm:t>
    </dgm:pt>
    <dgm:pt modelId="{996975BC-A37E-4ED4-9C1F-E93763B85496}" type="sibTrans" cxnId="{9D6C95F4-096E-46D6-A3EB-B01DF1D07851}">
      <dgm:prSet/>
      <dgm:spPr/>
      <dgm:t>
        <a:bodyPr/>
        <a:lstStyle/>
        <a:p>
          <a:endParaRPr lang="en-US"/>
        </a:p>
      </dgm:t>
    </dgm:pt>
    <dgm:pt modelId="{E9A1629C-F818-498A-8807-7EAD1C670CFA}">
      <dgm:prSet/>
      <dgm:spPr/>
      <dgm:t>
        <a:bodyPr/>
        <a:lstStyle/>
        <a:p>
          <a:endParaRPr lang="en-US"/>
        </a:p>
      </dgm:t>
    </dgm:pt>
    <dgm:pt modelId="{278ED8E4-8FB8-4B8E-B383-D9B514E79F94}" type="parTrans" cxnId="{8138B2C7-7CCF-4E97-90F8-B7E30A71ECFB}">
      <dgm:prSet/>
      <dgm:spPr/>
      <dgm:t>
        <a:bodyPr/>
        <a:lstStyle/>
        <a:p>
          <a:endParaRPr lang="en-US"/>
        </a:p>
      </dgm:t>
    </dgm:pt>
    <dgm:pt modelId="{C121FCA7-F662-48CB-88E2-53318CEE289C}" type="sibTrans" cxnId="{8138B2C7-7CCF-4E97-90F8-B7E30A71ECFB}">
      <dgm:prSet/>
      <dgm:spPr/>
      <dgm:t>
        <a:bodyPr/>
        <a:lstStyle/>
        <a:p>
          <a:endParaRPr lang="en-US"/>
        </a:p>
      </dgm:t>
    </dgm:pt>
    <dgm:pt modelId="{E173CFAC-60E1-47C5-A22B-73165E8025DC}">
      <dgm:prSet/>
      <dgm:spPr/>
      <dgm:t>
        <a:bodyPr/>
        <a:lstStyle/>
        <a:p>
          <a:endParaRPr lang="en-US"/>
        </a:p>
      </dgm:t>
    </dgm:pt>
    <dgm:pt modelId="{ECDE9B62-2ECE-4B75-8050-847AB385325F}" type="parTrans" cxnId="{B3A9FE1C-E9EC-4E29-9433-C79CFD17B0D7}">
      <dgm:prSet/>
      <dgm:spPr/>
      <dgm:t>
        <a:bodyPr/>
        <a:lstStyle/>
        <a:p>
          <a:endParaRPr lang="en-US"/>
        </a:p>
      </dgm:t>
    </dgm:pt>
    <dgm:pt modelId="{0E46158B-D28B-4B82-B525-A58E20786C7F}" type="sibTrans" cxnId="{B3A9FE1C-E9EC-4E29-9433-C79CFD17B0D7}">
      <dgm:prSet/>
      <dgm:spPr/>
      <dgm:t>
        <a:bodyPr/>
        <a:lstStyle/>
        <a:p>
          <a:endParaRPr lang="en-US"/>
        </a:p>
      </dgm:t>
    </dgm:pt>
    <dgm:pt modelId="{80C39165-65D6-4D17-8AE2-6FEFC1E22660}" type="pres">
      <dgm:prSet presAssocID="{AFEF0271-1F46-47EC-825E-CE6D447DA634}" presName="diagram" presStyleCnt="0">
        <dgm:presLayoutVars>
          <dgm:chMax val="1"/>
          <dgm:dir/>
          <dgm:animLvl val="ctr"/>
          <dgm:resizeHandles val="exact"/>
        </dgm:presLayoutVars>
      </dgm:prSet>
      <dgm:spPr/>
      <dgm:t>
        <a:bodyPr/>
        <a:lstStyle/>
        <a:p>
          <a:endParaRPr lang="en-US"/>
        </a:p>
      </dgm:t>
    </dgm:pt>
    <dgm:pt modelId="{1AC9A39C-172A-49A8-AF0D-1C0790380839}" type="pres">
      <dgm:prSet presAssocID="{AFEF0271-1F46-47EC-825E-CE6D447DA634}" presName="matrix" presStyleCnt="0"/>
      <dgm:spPr/>
    </dgm:pt>
    <dgm:pt modelId="{3590A1FB-124C-4D10-90A5-526579A39ABA}" type="pres">
      <dgm:prSet presAssocID="{AFEF0271-1F46-47EC-825E-CE6D447DA634}" presName="tile1" presStyleLbl="node1" presStyleIdx="0" presStyleCnt="4"/>
      <dgm:spPr/>
      <dgm:t>
        <a:bodyPr/>
        <a:lstStyle/>
        <a:p>
          <a:endParaRPr lang="en-US"/>
        </a:p>
      </dgm:t>
    </dgm:pt>
    <dgm:pt modelId="{0AC73EB1-4A02-4777-BBA5-6BBE7EC87ADA}" type="pres">
      <dgm:prSet presAssocID="{AFEF0271-1F46-47EC-825E-CE6D447DA634}" presName="tile1text" presStyleLbl="node1" presStyleIdx="0" presStyleCnt="4">
        <dgm:presLayoutVars>
          <dgm:chMax val="0"/>
          <dgm:chPref val="0"/>
          <dgm:bulletEnabled val="1"/>
        </dgm:presLayoutVars>
      </dgm:prSet>
      <dgm:spPr/>
      <dgm:t>
        <a:bodyPr/>
        <a:lstStyle/>
        <a:p>
          <a:endParaRPr lang="en-US"/>
        </a:p>
      </dgm:t>
    </dgm:pt>
    <dgm:pt modelId="{820C4728-F89E-438A-B3A4-B2C811735863}" type="pres">
      <dgm:prSet presAssocID="{AFEF0271-1F46-47EC-825E-CE6D447DA634}" presName="tile2" presStyleLbl="node1" presStyleIdx="1" presStyleCnt="4"/>
      <dgm:spPr/>
      <dgm:t>
        <a:bodyPr/>
        <a:lstStyle/>
        <a:p>
          <a:endParaRPr lang="en-US"/>
        </a:p>
      </dgm:t>
    </dgm:pt>
    <dgm:pt modelId="{E28851EA-0A21-49FD-B1A7-20F23BD9B81E}" type="pres">
      <dgm:prSet presAssocID="{AFEF0271-1F46-47EC-825E-CE6D447DA634}" presName="tile2text" presStyleLbl="node1" presStyleIdx="1" presStyleCnt="4">
        <dgm:presLayoutVars>
          <dgm:chMax val="0"/>
          <dgm:chPref val="0"/>
          <dgm:bulletEnabled val="1"/>
        </dgm:presLayoutVars>
      </dgm:prSet>
      <dgm:spPr/>
      <dgm:t>
        <a:bodyPr/>
        <a:lstStyle/>
        <a:p>
          <a:endParaRPr lang="en-US"/>
        </a:p>
      </dgm:t>
    </dgm:pt>
    <dgm:pt modelId="{CE2D0E37-BBA7-44C5-AAA0-36751AEBFCC4}" type="pres">
      <dgm:prSet presAssocID="{AFEF0271-1F46-47EC-825E-CE6D447DA634}" presName="tile3" presStyleLbl="node1" presStyleIdx="2" presStyleCnt="4" custScaleX="100000" custLinFactNeighborX="-2941" custLinFactNeighborY="1449"/>
      <dgm:spPr/>
      <dgm:t>
        <a:bodyPr/>
        <a:lstStyle/>
        <a:p>
          <a:endParaRPr lang="en-US"/>
        </a:p>
      </dgm:t>
    </dgm:pt>
    <dgm:pt modelId="{2DA07B2F-1A7A-48FB-BE9E-E6B439552200}" type="pres">
      <dgm:prSet presAssocID="{AFEF0271-1F46-47EC-825E-CE6D447DA634}" presName="tile3text" presStyleLbl="node1" presStyleIdx="2" presStyleCnt="4">
        <dgm:presLayoutVars>
          <dgm:chMax val="0"/>
          <dgm:chPref val="0"/>
          <dgm:bulletEnabled val="1"/>
        </dgm:presLayoutVars>
      </dgm:prSet>
      <dgm:spPr/>
      <dgm:t>
        <a:bodyPr/>
        <a:lstStyle/>
        <a:p>
          <a:endParaRPr lang="en-US"/>
        </a:p>
      </dgm:t>
    </dgm:pt>
    <dgm:pt modelId="{C166F85F-A02C-44CA-85B9-09368FFBB7DD}" type="pres">
      <dgm:prSet presAssocID="{AFEF0271-1F46-47EC-825E-CE6D447DA634}" presName="tile4" presStyleLbl="node1" presStyleIdx="3" presStyleCnt="4"/>
      <dgm:spPr/>
      <dgm:t>
        <a:bodyPr/>
        <a:lstStyle/>
        <a:p>
          <a:endParaRPr lang="en-US"/>
        </a:p>
      </dgm:t>
    </dgm:pt>
    <dgm:pt modelId="{58C51146-BFCA-4A44-B0BB-14A157194118}" type="pres">
      <dgm:prSet presAssocID="{AFEF0271-1F46-47EC-825E-CE6D447DA634}" presName="tile4text" presStyleLbl="node1" presStyleIdx="3" presStyleCnt="4">
        <dgm:presLayoutVars>
          <dgm:chMax val="0"/>
          <dgm:chPref val="0"/>
          <dgm:bulletEnabled val="1"/>
        </dgm:presLayoutVars>
      </dgm:prSet>
      <dgm:spPr/>
      <dgm:t>
        <a:bodyPr/>
        <a:lstStyle/>
        <a:p>
          <a:endParaRPr lang="en-US"/>
        </a:p>
      </dgm:t>
    </dgm:pt>
    <dgm:pt modelId="{FAE88AD7-4E1D-4343-ADF2-D28A0B27D8AD}" type="pres">
      <dgm:prSet presAssocID="{AFEF0271-1F46-47EC-825E-CE6D447DA634}" presName="centerTile" presStyleLbl="fgShp" presStyleIdx="0" presStyleCnt="1" custScaleX="108333" custScaleY="186667">
        <dgm:presLayoutVars>
          <dgm:chMax val="0"/>
          <dgm:chPref val="0"/>
        </dgm:presLayoutVars>
      </dgm:prSet>
      <dgm:spPr/>
      <dgm:t>
        <a:bodyPr/>
        <a:lstStyle/>
        <a:p>
          <a:endParaRPr lang="en-US"/>
        </a:p>
      </dgm:t>
    </dgm:pt>
  </dgm:ptLst>
  <dgm:cxnLst>
    <dgm:cxn modelId="{136812BE-83E5-4575-ADF5-4C0391509E92}" srcId="{FF56675D-68A5-47D1-B0AE-E77CE22F3A6E}" destId="{D03781BC-3757-4B2A-BE3B-BD1C53EE3AD6}" srcOrd="1" destOrd="0" parTransId="{EFCA5524-1DA3-4B96-A94C-55EB74AD15F9}" sibTransId="{FCD6AE8D-655F-43C1-A0C2-9934503BE85F}"/>
    <dgm:cxn modelId="{8138B2C7-7CCF-4E97-90F8-B7E30A71ECFB}" srcId="{AFEF0271-1F46-47EC-825E-CE6D447DA634}" destId="{E9A1629C-F818-498A-8807-7EAD1C670CFA}" srcOrd="1" destOrd="0" parTransId="{278ED8E4-8FB8-4B8E-B383-D9B514E79F94}" sibTransId="{C121FCA7-F662-48CB-88E2-53318CEE289C}"/>
    <dgm:cxn modelId="{97C91FB7-F576-4DD8-89CB-CECDE5B87DCE}" srcId="{FF56675D-68A5-47D1-B0AE-E77CE22F3A6E}" destId="{6EAFC90C-DE5F-4986-8F45-FED74467E248}" srcOrd="2" destOrd="0" parTransId="{0E379B9A-F899-4279-8567-ACB38C1B7DAA}" sibTransId="{D8590F60-1811-4143-B480-FB8037BAD4CA}"/>
    <dgm:cxn modelId="{AA37DF39-376E-4375-8750-9E41C5B39FE3}" type="presOf" srcId="{DEA7A6D9-182B-4980-B887-6EE7643CDDA0}" destId="{3590A1FB-124C-4D10-90A5-526579A39ABA}" srcOrd="0" destOrd="0" presId="urn:microsoft.com/office/officeart/2005/8/layout/matrix1"/>
    <dgm:cxn modelId="{FBF504C7-1245-4A6D-8539-0A0E341B337F}" type="presOf" srcId="{D03781BC-3757-4B2A-BE3B-BD1C53EE3AD6}" destId="{E28851EA-0A21-49FD-B1A7-20F23BD9B81E}" srcOrd="1" destOrd="0" presId="urn:microsoft.com/office/officeart/2005/8/layout/matrix1"/>
    <dgm:cxn modelId="{46BB0B87-403B-4BE6-BD43-41E8CA940BBA}" type="presOf" srcId="{6EAFC90C-DE5F-4986-8F45-FED74467E248}" destId="{2DA07B2F-1A7A-48FB-BE9E-E6B439552200}" srcOrd="1" destOrd="0" presId="urn:microsoft.com/office/officeart/2005/8/layout/matrix1"/>
    <dgm:cxn modelId="{DEFE0674-68DD-4CEF-B464-B10E59CC76E9}" type="presOf" srcId="{174FE444-139F-4EF6-8858-27D8ABD4FA74}" destId="{C166F85F-A02C-44CA-85B9-09368FFBB7DD}" srcOrd="0" destOrd="0" presId="urn:microsoft.com/office/officeart/2005/8/layout/matrix1"/>
    <dgm:cxn modelId="{04C86C20-E4AA-4F8A-B7C8-2E31F41C8FC5}" type="presOf" srcId="{D03781BC-3757-4B2A-BE3B-BD1C53EE3AD6}" destId="{820C4728-F89E-438A-B3A4-B2C811735863}" srcOrd="0" destOrd="0" presId="urn:microsoft.com/office/officeart/2005/8/layout/matrix1"/>
    <dgm:cxn modelId="{5B77216E-3504-4946-8108-4C9AC18C890C}" type="presOf" srcId="{DEA7A6D9-182B-4980-B887-6EE7643CDDA0}" destId="{0AC73EB1-4A02-4777-BBA5-6BBE7EC87ADA}" srcOrd="1" destOrd="0" presId="urn:microsoft.com/office/officeart/2005/8/layout/matrix1"/>
    <dgm:cxn modelId="{278BD2AD-421C-44DC-909D-FA64DF8665FA}" type="presOf" srcId="{AFEF0271-1F46-47EC-825E-CE6D447DA634}" destId="{80C39165-65D6-4D17-8AE2-6FEFC1E22660}" srcOrd="0" destOrd="0" presId="urn:microsoft.com/office/officeart/2005/8/layout/matrix1"/>
    <dgm:cxn modelId="{B3A9FE1C-E9EC-4E29-9433-C79CFD17B0D7}" srcId="{AFEF0271-1F46-47EC-825E-CE6D447DA634}" destId="{E173CFAC-60E1-47C5-A22B-73165E8025DC}" srcOrd="2" destOrd="0" parTransId="{ECDE9B62-2ECE-4B75-8050-847AB385325F}" sibTransId="{0E46158B-D28B-4B82-B525-A58E20786C7F}"/>
    <dgm:cxn modelId="{B03D5D93-8078-4ECA-B142-A341DD07A65D}" type="presOf" srcId="{174FE444-139F-4EF6-8858-27D8ABD4FA74}" destId="{58C51146-BFCA-4A44-B0BB-14A157194118}" srcOrd="1" destOrd="0" presId="urn:microsoft.com/office/officeart/2005/8/layout/matrix1"/>
    <dgm:cxn modelId="{D812F42B-133D-4A88-BB90-E584E80992CA}" srcId="{FF56675D-68A5-47D1-B0AE-E77CE22F3A6E}" destId="{DEA7A6D9-182B-4980-B887-6EE7643CDDA0}" srcOrd="0" destOrd="0" parTransId="{DBF5E478-9435-440A-AE77-3625603903A9}" sibTransId="{C91198A8-CD53-4EBA-BE98-32EBC3116C78}"/>
    <dgm:cxn modelId="{5E521246-C716-4751-8311-07295F34F869}" srcId="{AFEF0271-1F46-47EC-825E-CE6D447DA634}" destId="{FF56675D-68A5-47D1-B0AE-E77CE22F3A6E}" srcOrd="0" destOrd="0" parTransId="{B8F67F47-FE01-40DF-8786-2F2C8B74491F}" sibTransId="{AFFA75DC-4274-4850-AFF0-0885FBA9BB63}"/>
    <dgm:cxn modelId="{182438CD-49CC-4AE6-A985-C35100F810B1}" type="presOf" srcId="{FF56675D-68A5-47D1-B0AE-E77CE22F3A6E}" destId="{FAE88AD7-4E1D-4343-ADF2-D28A0B27D8AD}" srcOrd="0" destOrd="0" presId="urn:microsoft.com/office/officeart/2005/8/layout/matrix1"/>
    <dgm:cxn modelId="{ABB1CE84-F2B1-4E45-B4EB-75CB32D6E57E}" type="presOf" srcId="{6EAFC90C-DE5F-4986-8F45-FED74467E248}" destId="{CE2D0E37-BBA7-44C5-AAA0-36751AEBFCC4}" srcOrd="0" destOrd="0" presId="urn:microsoft.com/office/officeart/2005/8/layout/matrix1"/>
    <dgm:cxn modelId="{9D6C95F4-096E-46D6-A3EB-B01DF1D07851}" srcId="{FF56675D-68A5-47D1-B0AE-E77CE22F3A6E}" destId="{174FE444-139F-4EF6-8858-27D8ABD4FA74}" srcOrd="3" destOrd="0" parTransId="{34844821-AABE-46D2-A72F-0250B298D45A}" sibTransId="{996975BC-A37E-4ED4-9C1F-E93763B85496}"/>
    <dgm:cxn modelId="{6E21AF92-69CB-4F6C-9D46-395E71C7DA1D}" type="presParOf" srcId="{80C39165-65D6-4D17-8AE2-6FEFC1E22660}" destId="{1AC9A39C-172A-49A8-AF0D-1C0790380839}" srcOrd="0" destOrd="0" presId="urn:microsoft.com/office/officeart/2005/8/layout/matrix1"/>
    <dgm:cxn modelId="{61791D68-A84F-4FD1-8683-3CF52FEC93B4}" type="presParOf" srcId="{1AC9A39C-172A-49A8-AF0D-1C0790380839}" destId="{3590A1FB-124C-4D10-90A5-526579A39ABA}" srcOrd="0" destOrd="0" presId="urn:microsoft.com/office/officeart/2005/8/layout/matrix1"/>
    <dgm:cxn modelId="{B0B07062-EC71-44F2-BADD-A5793291F083}" type="presParOf" srcId="{1AC9A39C-172A-49A8-AF0D-1C0790380839}" destId="{0AC73EB1-4A02-4777-BBA5-6BBE7EC87ADA}" srcOrd="1" destOrd="0" presId="urn:microsoft.com/office/officeart/2005/8/layout/matrix1"/>
    <dgm:cxn modelId="{80991FB4-A2EC-4FB5-AEA2-D23D06678CC7}" type="presParOf" srcId="{1AC9A39C-172A-49A8-AF0D-1C0790380839}" destId="{820C4728-F89E-438A-B3A4-B2C811735863}" srcOrd="2" destOrd="0" presId="urn:microsoft.com/office/officeart/2005/8/layout/matrix1"/>
    <dgm:cxn modelId="{9B950A1A-B6CD-4102-B12D-F728A39F9429}" type="presParOf" srcId="{1AC9A39C-172A-49A8-AF0D-1C0790380839}" destId="{E28851EA-0A21-49FD-B1A7-20F23BD9B81E}" srcOrd="3" destOrd="0" presId="urn:microsoft.com/office/officeart/2005/8/layout/matrix1"/>
    <dgm:cxn modelId="{57680A98-1AAE-4EF5-84E5-3F58C1A61221}" type="presParOf" srcId="{1AC9A39C-172A-49A8-AF0D-1C0790380839}" destId="{CE2D0E37-BBA7-44C5-AAA0-36751AEBFCC4}" srcOrd="4" destOrd="0" presId="urn:microsoft.com/office/officeart/2005/8/layout/matrix1"/>
    <dgm:cxn modelId="{6F51E32C-4218-4ECB-9A85-53D47950371E}" type="presParOf" srcId="{1AC9A39C-172A-49A8-AF0D-1C0790380839}" destId="{2DA07B2F-1A7A-48FB-BE9E-E6B439552200}" srcOrd="5" destOrd="0" presId="urn:microsoft.com/office/officeart/2005/8/layout/matrix1"/>
    <dgm:cxn modelId="{0BE197B5-C8E1-45AF-960F-0007508EA4FC}" type="presParOf" srcId="{1AC9A39C-172A-49A8-AF0D-1C0790380839}" destId="{C166F85F-A02C-44CA-85B9-09368FFBB7DD}" srcOrd="6" destOrd="0" presId="urn:microsoft.com/office/officeart/2005/8/layout/matrix1"/>
    <dgm:cxn modelId="{CF0379F3-4324-47D4-8A6D-6B361B37B5CB}" type="presParOf" srcId="{1AC9A39C-172A-49A8-AF0D-1C0790380839}" destId="{58C51146-BFCA-4A44-B0BB-14A157194118}" srcOrd="7" destOrd="0" presId="urn:microsoft.com/office/officeart/2005/8/layout/matrix1"/>
    <dgm:cxn modelId="{C835292E-4E52-42FE-82E2-5564578956DF}" type="presParOf" srcId="{80C39165-65D6-4D17-8AE2-6FEFC1E22660}" destId="{FAE88AD7-4E1D-4343-ADF2-D28A0B27D8AD}"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90A1FB-124C-4D10-90A5-526579A39ABA}">
      <dsp:nvSpPr>
        <dsp:cNvPr id="0" name=""/>
        <dsp:cNvSpPr/>
      </dsp:nvSpPr>
      <dsp:spPr>
        <a:xfrm rot="16200000">
          <a:off x="57149" y="-57149"/>
          <a:ext cx="2628900" cy="27432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Incoming Students</a:t>
          </a:r>
          <a:endParaRPr lang="en-US" sz="2000" b="1" kern="1200" dirty="0">
            <a:solidFill>
              <a:schemeClr val="tx1"/>
            </a:solidFill>
          </a:endParaRPr>
        </a:p>
      </dsp:txBody>
      <dsp:txXfrm rot="16200000">
        <a:off x="385762" y="-385762"/>
        <a:ext cx="1971675" cy="2743200"/>
      </dsp:txXfrm>
    </dsp:sp>
    <dsp:sp modelId="{820C4728-F89E-438A-B3A4-B2C811735863}">
      <dsp:nvSpPr>
        <dsp:cNvPr id="0" name=""/>
        <dsp:cNvSpPr/>
      </dsp:nvSpPr>
      <dsp:spPr>
        <a:xfrm>
          <a:off x="2743200" y="0"/>
          <a:ext cx="2743200" cy="26289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Grade to Grade</a:t>
          </a:r>
          <a:endParaRPr lang="en-US" sz="2000" b="1" kern="1200" dirty="0">
            <a:solidFill>
              <a:schemeClr val="tx1"/>
            </a:solidFill>
          </a:endParaRPr>
        </a:p>
      </dsp:txBody>
      <dsp:txXfrm>
        <a:off x="2743200" y="0"/>
        <a:ext cx="2743200" cy="1971675"/>
      </dsp:txXfrm>
    </dsp:sp>
    <dsp:sp modelId="{CE2D0E37-BBA7-44C5-AAA0-36751AEBFCC4}">
      <dsp:nvSpPr>
        <dsp:cNvPr id="0" name=""/>
        <dsp:cNvSpPr/>
      </dsp:nvSpPr>
      <dsp:spPr>
        <a:xfrm rot="10800000">
          <a:off x="0" y="2628900"/>
          <a:ext cx="2743200" cy="26289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Exiting Students</a:t>
          </a:r>
          <a:endParaRPr lang="en-US" sz="2000" b="1" kern="1200" dirty="0">
            <a:solidFill>
              <a:schemeClr val="tx1"/>
            </a:solidFill>
          </a:endParaRPr>
        </a:p>
      </dsp:txBody>
      <dsp:txXfrm rot="10800000">
        <a:off x="0" y="3286125"/>
        <a:ext cx="2743200" cy="1971675"/>
      </dsp:txXfrm>
    </dsp:sp>
    <dsp:sp modelId="{C166F85F-A02C-44CA-85B9-09368FFBB7DD}">
      <dsp:nvSpPr>
        <dsp:cNvPr id="0" name=""/>
        <dsp:cNvSpPr/>
      </dsp:nvSpPr>
      <dsp:spPr>
        <a:xfrm rot="5400000">
          <a:off x="2800349" y="2571750"/>
          <a:ext cx="2628900" cy="27432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rPr>
            <a:t>School to School</a:t>
          </a:r>
          <a:endParaRPr lang="en-US" sz="2000" b="1" kern="1200" dirty="0">
            <a:solidFill>
              <a:schemeClr val="tx1"/>
            </a:solidFill>
          </a:endParaRPr>
        </a:p>
      </dsp:txBody>
      <dsp:txXfrm rot="5400000">
        <a:off x="3128962" y="2900362"/>
        <a:ext cx="1971675" cy="2743200"/>
      </dsp:txXfrm>
    </dsp:sp>
    <dsp:sp modelId="{FAE88AD7-4E1D-4343-ADF2-D28A0B27D8AD}">
      <dsp:nvSpPr>
        <dsp:cNvPr id="0" name=""/>
        <dsp:cNvSpPr/>
      </dsp:nvSpPr>
      <dsp:spPr>
        <a:xfrm>
          <a:off x="1851662" y="1402077"/>
          <a:ext cx="1783074" cy="2453644"/>
        </a:xfrm>
        <a:prstGeom prst="roundRect">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endParaRPr lang="en-US" sz="1000" b="1" kern="1200" dirty="0"/>
        </a:p>
      </dsp:txBody>
      <dsp:txXfrm>
        <a:off x="1851662" y="1402077"/>
        <a:ext cx="1783074" cy="2453644"/>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617122-1619-43EB-A5E5-A77798C6B3C6}" type="datetimeFigureOut">
              <a:rPr lang="en-US" smtClean="0"/>
              <a:pPr/>
              <a:t>4/29/2015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917DA4-EB75-4672-8375-91FD38A1F25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0F815A-C0E0-43B1-AD41-5CF03D35BC96}" type="datetimeFigureOut">
              <a:rPr lang="en-US" smtClean="0"/>
              <a:pPr/>
              <a:t>4/29/2015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ACA884-0F86-46EA-8716-09421F9078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ACA884-0F86-46EA-8716-09421F9078DC}"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ACA884-0F86-46EA-8716-09421F9078DC}"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CAA288D-733E-40E9-B776-36D7E4C8896A}" type="datetimeFigureOut">
              <a:rPr lang="en-US" smtClean="0"/>
              <a:pPr/>
              <a:t>4/29/2015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A2F0BBC-E460-464E-AB7C-6B50E561F6E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2F0BBC-E460-464E-AB7C-6B50E561F6E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2F0BBC-E460-464E-AB7C-6B50E561F6E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2F0BBC-E460-464E-AB7C-6B50E561F6EC}"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2F0BBC-E460-464E-AB7C-6B50E561F6EC}"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A2F0BBC-E460-464E-AB7C-6B50E561F6EC}"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1A2F0BBC-E460-464E-AB7C-6B50E561F6E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A2F0BBC-E460-464E-AB7C-6B50E561F6EC}"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CAA288D-733E-40E9-B776-36D7E4C8896A}" type="datetimeFigureOut">
              <a:rPr lang="en-US" smtClean="0"/>
              <a:pPr/>
              <a:t>4/29/2015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A2F0BBC-E460-464E-AB7C-6B50E561F6E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CAA288D-733E-40E9-B776-36D7E4C8896A}" type="datetimeFigureOut">
              <a:rPr lang="en-US" smtClean="0"/>
              <a:pPr/>
              <a:t>4/29/2015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A2F0BBC-E460-464E-AB7C-6B50E561F6E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CAA288D-733E-40E9-B776-36D7E4C8896A}" type="datetimeFigureOut">
              <a:rPr lang="en-US" smtClean="0"/>
              <a:pPr/>
              <a:t>4/29/2015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A2F0BBC-E460-464E-AB7C-6B50E561F6EC}"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CAA288D-733E-40E9-B776-36D7E4C8896A}" type="datetimeFigureOut">
              <a:rPr lang="en-US" smtClean="0"/>
              <a:pPr/>
              <a:t>4/29/2015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A2F0BBC-E460-464E-AB7C-6B50E561F6E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981200"/>
          </a:xfrm>
        </p:spPr>
        <p:txBody>
          <a:bodyPr>
            <a:normAutofit/>
          </a:bodyPr>
          <a:lstStyle/>
          <a:p>
            <a:pPr algn="ctr"/>
            <a:r>
              <a:rPr lang="en-US" i="1" dirty="0" smtClean="0">
                <a:solidFill>
                  <a:srgbClr val="002060"/>
                </a:solidFill>
              </a:rPr>
              <a:t>Bridging the Gap</a:t>
            </a:r>
            <a:br>
              <a:rPr lang="en-US" i="1" dirty="0" smtClean="0">
                <a:solidFill>
                  <a:srgbClr val="002060"/>
                </a:solidFill>
              </a:rPr>
            </a:br>
            <a:r>
              <a:rPr lang="en-US" sz="2800" i="1" dirty="0" smtClean="0">
                <a:solidFill>
                  <a:srgbClr val="002060"/>
                </a:solidFill>
              </a:rPr>
              <a:t>Supporting Students with School to School Transition</a:t>
            </a:r>
            <a:endParaRPr lang="en-US" sz="2800" dirty="0">
              <a:solidFill>
                <a:srgbClr val="002060"/>
              </a:solidFill>
            </a:endParaRPr>
          </a:p>
        </p:txBody>
      </p:sp>
      <p:sp>
        <p:nvSpPr>
          <p:cNvPr id="4" name="Subtitle 3"/>
          <p:cNvSpPr>
            <a:spLocks noGrp="1"/>
          </p:cNvSpPr>
          <p:nvPr>
            <p:ph type="subTitle" idx="1"/>
          </p:nvPr>
        </p:nvSpPr>
        <p:spPr>
          <a:xfrm>
            <a:off x="0" y="5181600"/>
            <a:ext cx="2286000" cy="1371600"/>
          </a:xfrm>
        </p:spPr>
        <p:txBody>
          <a:bodyPr>
            <a:normAutofit/>
          </a:bodyPr>
          <a:lstStyle/>
          <a:p>
            <a:pPr algn="l"/>
            <a:r>
              <a:rPr lang="en-US" sz="1400" b="1" dirty="0" smtClean="0">
                <a:solidFill>
                  <a:srgbClr val="FFFF00"/>
                </a:solidFill>
              </a:rPr>
              <a:t>Raeanne Adams</a:t>
            </a:r>
          </a:p>
          <a:p>
            <a:pPr algn="l"/>
            <a:r>
              <a:rPr lang="en-US" sz="1400" b="1" dirty="0" smtClean="0">
                <a:solidFill>
                  <a:srgbClr val="FFFF00"/>
                </a:solidFill>
              </a:rPr>
              <a:t>Autism Consultant</a:t>
            </a:r>
          </a:p>
          <a:p>
            <a:pPr algn="l"/>
            <a:r>
              <a:rPr lang="en-US" sz="1400" b="1" dirty="0" smtClean="0">
                <a:solidFill>
                  <a:srgbClr val="FFFF00"/>
                </a:solidFill>
              </a:rPr>
              <a:t>English Language School Board, PEI</a:t>
            </a:r>
          </a:p>
          <a:p>
            <a:pPr algn="l"/>
            <a:r>
              <a:rPr lang="en-US" sz="1400" b="1" dirty="0" smtClean="0">
                <a:solidFill>
                  <a:srgbClr val="FFFF00"/>
                </a:solidFill>
              </a:rPr>
              <a:t>rmadams@edu.pe.ca</a:t>
            </a:r>
            <a:endParaRPr lang="en-US" sz="1400" b="1" dirty="0">
              <a:solidFill>
                <a:srgbClr val="FFFF00"/>
              </a:solidFill>
            </a:endParaRPr>
          </a:p>
        </p:txBody>
      </p:sp>
      <p:pic>
        <p:nvPicPr>
          <p:cNvPr id="8194" name="Picture 2" descr="http://rethinked.org/wp-content/uploads/2015/04/bridging_the_gap.jpg"/>
          <p:cNvPicPr>
            <a:picLocks noChangeAspect="1" noChangeArrowheads="1"/>
          </p:cNvPicPr>
          <p:nvPr/>
        </p:nvPicPr>
        <p:blipFill>
          <a:blip r:embed="rId2" cstate="print"/>
          <a:srcRect/>
          <a:stretch>
            <a:fillRect/>
          </a:stretch>
        </p:blipFill>
        <p:spPr bwMode="auto">
          <a:xfrm>
            <a:off x="2667000" y="2514600"/>
            <a:ext cx="3276600" cy="2438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752600" y="1066800"/>
          <a:ext cx="5486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33400" y="0"/>
            <a:ext cx="10216436" cy="1046440"/>
          </a:xfrm>
          <a:prstGeom prst="rect">
            <a:avLst/>
          </a:prstGeom>
          <a:noFill/>
        </p:spPr>
        <p:txBody>
          <a:bodyPr wrap="square" rtlCol="0">
            <a:spAutoFit/>
          </a:bodyPr>
          <a:lstStyle/>
          <a:p>
            <a:pPr lvl="0" algn="ctr"/>
            <a:r>
              <a:rPr lang="en-US" sz="4400" dirty="0" smtClean="0"/>
              <a:t>Transition</a:t>
            </a:r>
          </a:p>
          <a:p>
            <a:pPr lvl="0" algn="ctr"/>
            <a:r>
              <a:rPr lang="en-US" dirty="0" smtClean="0"/>
              <a:t> “</a:t>
            </a:r>
            <a:r>
              <a:rPr lang="en-US" b="1" dirty="0" smtClean="0"/>
              <a:t>To change from one form, state, style or place to another.”</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quot;No&quot; Symbol 6"/>
          <p:cNvSpPr/>
          <p:nvPr/>
        </p:nvSpPr>
        <p:spPr>
          <a:xfrm>
            <a:off x="838200" y="685800"/>
            <a:ext cx="7315200" cy="52578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Cc</a:t>
            </a:r>
          </a:p>
          <a:p>
            <a:pPr algn="ctr"/>
            <a:endParaRPr lang="en-US" dirty="0">
              <a:solidFill>
                <a:srgbClr val="FF0000"/>
              </a:solidFill>
            </a:endParaRPr>
          </a:p>
        </p:txBody>
      </p:sp>
      <p:sp>
        <p:nvSpPr>
          <p:cNvPr id="8" name="TextBox 7"/>
          <p:cNvSpPr txBox="1"/>
          <p:nvPr/>
        </p:nvSpPr>
        <p:spPr>
          <a:xfrm>
            <a:off x="2133600" y="2514600"/>
            <a:ext cx="5181600" cy="1323439"/>
          </a:xfrm>
          <a:prstGeom prst="rect">
            <a:avLst/>
          </a:prstGeom>
          <a:noFill/>
        </p:spPr>
        <p:txBody>
          <a:bodyPr wrap="square" rtlCol="0">
            <a:spAutoFit/>
          </a:bodyPr>
          <a:lstStyle/>
          <a:p>
            <a:r>
              <a:rPr lang="en-US" sz="4000" b="1" dirty="0" smtClean="0"/>
              <a:t>Change and Autism    Spectrum Disorder</a:t>
            </a:r>
            <a:endParaRPr lang="en-US" sz="4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257800"/>
          </a:xfrm>
        </p:spPr>
        <p:txBody>
          <a:bodyPr>
            <a:normAutofit/>
          </a:bodyPr>
          <a:lstStyle/>
          <a:p>
            <a:pPr>
              <a:buFont typeface="Arial" pitchFamily="34" charset="0"/>
              <a:buChar char="•"/>
            </a:pPr>
            <a:r>
              <a:rPr lang="en-US" sz="2000" dirty="0" smtClean="0"/>
              <a:t>Increase in requests to stay an additional year.</a:t>
            </a:r>
          </a:p>
          <a:p>
            <a:pPr lvl="1">
              <a:buFont typeface="Arial" pitchFamily="34" charset="0"/>
              <a:buChar char="•"/>
            </a:pPr>
            <a:endParaRPr lang="en-US" sz="1600" dirty="0" smtClean="0"/>
          </a:p>
          <a:p>
            <a:pPr>
              <a:buFont typeface="Arial" pitchFamily="34" charset="0"/>
              <a:buChar char="•"/>
            </a:pPr>
            <a:r>
              <a:rPr lang="en-US" sz="2000" dirty="0" smtClean="0"/>
              <a:t>Parents were expressing anxiety about changing schools.</a:t>
            </a:r>
          </a:p>
          <a:p>
            <a:pPr>
              <a:buFont typeface="Arial" pitchFamily="34" charset="0"/>
              <a:buChar char="•"/>
            </a:pPr>
            <a:endParaRPr lang="en-US" sz="2000" dirty="0" smtClean="0"/>
          </a:p>
          <a:p>
            <a:pPr>
              <a:buFont typeface="Arial" pitchFamily="34" charset="0"/>
              <a:buChar char="•"/>
            </a:pPr>
            <a:r>
              <a:rPr lang="en-US" sz="2000" dirty="0" smtClean="0"/>
              <a:t>Some students were experiencing an increase in anxiety and behaviors in the spring because they did not want to leave the school.</a:t>
            </a:r>
          </a:p>
          <a:p>
            <a:pPr>
              <a:buFont typeface="Arial" pitchFamily="34" charset="0"/>
              <a:buChar char="•"/>
            </a:pPr>
            <a:endParaRPr lang="en-US" sz="2000" dirty="0" smtClean="0"/>
          </a:p>
          <a:p>
            <a:pPr>
              <a:buFont typeface="Arial" pitchFamily="34" charset="0"/>
              <a:buChar char="•"/>
            </a:pPr>
            <a:r>
              <a:rPr lang="en-US" sz="2000" dirty="0" smtClean="0"/>
              <a:t>The typical visits that all students do to the Junior High or High School were not enough for students with ASD.</a:t>
            </a:r>
          </a:p>
          <a:p>
            <a:pPr>
              <a:buFont typeface="Arial" pitchFamily="34" charset="0"/>
              <a:buChar char="•"/>
            </a:pPr>
            <a:endParaRPr lang="en-US" sz="2000" dirty="0" smtClean="0"/>
          </a:p>
          <a:p>
            <a:pPr>
              <a:buFont typeface="Arial" pitchFamily="34" charset="0"/>
              <a:buChar char="•"/>
            </a:pPr>
            <a:r>
              <a:rPr lang="en-US" sz="2000" dirty="0" smtClean="0"/>
              <a:t>The focus was mostly on the building and how to get around not necessarily the staff personnel &amp; the school community. </a:t>
            </a:r>
          </a:p>
        </p:txBody>
      </p:sp>
      <p:sp>
        <p:nvSpPr>
          <p:cNvPr id="3" name="Title 2"/>
          <p:cNvSpPr>
            <a:spLocks noGrp="1"/>
          </p:cNvSpPr>
          <p:nvPr>
            <p:ph type="title"/>
          </p:nvPr>
        </p:nvSpPr>
        <p:spPr>
          <a:xfrm>
            <a:off x="457200" y="274638"/>
            <a:ext cx="8229600" cy="868362"/>
          </a:xfrm>
        </p:spPr>
        <p:txBody>
          <a:bodyPr/>
          <a:lstStyle/>
          <a:p>
            <a:r>
              <a:rPr lang="en-US" dirty="0" smtClean="0"/>
              <a:t>Observations</a:t>
            </a:r>
            <a:endParaRPr lang="en-US" dirty="0"/>
          </a:p>
        </p:txBody>
      </p:sp>
      <p:pic>
        <p:nvPicPr>
          <p:cNvPr id="6158" name="Picture 14" descr="http://josvoskuil.files.wordpress.com/2010/07/observation.png"/>
          <p:cNvPicPr>
            <a:picLocks noChangeAspect="1" noChangeArrowheads="1"/>
          </p:cNvPicPr>
          <p:nvPr/>
        </p:nvPicPr>
        <p:blipFill>
          <a:blip r:embed="rId2" cstate="print"/>
          <a:srcRect/>
          <a:stretch>
            <a:fillRect/>
          </a:stretch>
        </p:blipFill>
        <p:spPr bwMode="auto">
          <a:xfrm>
            <a:off x="7181850" y="0"/>
            <a:ext cx="1962150" cy="16097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Arial" pitchFamily="34" charset="0"/>
              <a:buChar char="•"/>
            </a:pPr>
            <a:r>
              <a:rPr lang="en-US" sz="2000" dirty="0" smtClean="0"/>
              <a:t>If they did go on additional visits, it typically was an Educational Assistant ( EA) who took them and as a result they would meet other EA’s and not necessarily specific staff.</a:t>
            </a:r>
          </a:p>
          <a:p>
            <a:pPr>
              <a:buFont typeface="Arial" pitchFamily="34" charset="0"/>
              <a:buChar char="•"/>
            </a:pPr>
            <a:endParaRPr lang="en-US" sz="2000" dirty="0" smtClean="0"/>
          </a:p>
          <a:p>
            <a:pPr>
              <a:buFont typeface="Arial" pitchFamily="34" charset="0"/>
              <a:buChar char="•"/>
            </a:pPr>
            <a:r>
              <a:rPr lang="en-US" sz="2000" dirty="0" smtClean="0"/>
              <a:t>Most of the information was auditory and as a result the students could not retain the information and sometimes became overwhelmed.</a:t>
            </a:r>
          </a:p>
          <a:p>
            <a:pPr>
              <a:buNone/>
            </a:pPr>
            <a:endParaRPr lang="en-US" sz="2000" dirty="0" smtClean="0"/>
          </a:p>
          <a:p>
            <a:pPr>
              <a:buFont typeface="Arial" pitchFamily="34" charset="0"/>
              <a:buChar char="•"/>
            </a:pPr>
            <a:r>
              <a:rPr lang="en-US" sz="2000" dirty="0" smtClean="0"/>
              <a:t> Staff  who knew the student well were also anxious and struggling with how to prepare the student for the transition.</a:t>
            </a:r>
          </a:p>
          <a:p>
            <a:pPr>
              <a:buFont typeface="Arial" pitchFamily="34" charset="0"/>
              <a:buChar char="•"/>
            </a:pPr>
            <a:endParaRPr lang="en-US" sz="2000" dirty="0" smtClean="0"/>
          </a:p>
          <a:p>
            <a:pPr>
              <a:buFont typeface="Arial" pitchFamily="34" charset="0"/>
              <a:buChar char="•"/>
            </a:pPr>
            <a:r>
              <a:rPr lang="en-US" sz="2000" dirty="0" smtClean="0"/>
              <a:t>Students needed to be an active part of the process. </a:t>
            </a:r>
          </a:p>
          <a:p>
            <a:pPr>
              <a:buFont typeface="Arial" pitchFamily="34" charset="0"/>
              <a:buChar char="•"/>
            </a:pPr>
            <a:endParaRPr lang="en-US" sz="2800" dirty="0" smtClean="0"/>
          </a:p>
          <a:p>
            <a:endParaRPr lang="en-US" dirty="0"/>
          </a:p>
        </p:txBody>
      </p:sp>
      <p:sp>
        <p:nvSpPr>
          <p:cNvPr id="3" name="Title 2"/>
          <p:cNvSpPr>
            <a:spLocks noGrp="1"/>
          </p:cNvSpPr>
          <p:nvPr>
            <p:ph type="title"/>
          </p:nvPr>
        </p:nvSpPr>
        <p:spPr/>
        <p:txBody>
          <a:bodyPr/>
          <a:lstStyle/>
          <a:p>
            <a:r>
              <a:rPr lang="en-US" dirty="0" smtClean="0"/>
              <a:t>Observations</a:t>
            </a:r>
            <a:endParaRPr lang="en-US" dirty="0"/>
          </a:p>
        </p:txBody>
      </p:sp>
      <p:pic>
        <p:nvPicPr>
          <p:cNvPr id="23554" name="Picture 2" descr="http://josvoskuil.files.wordpress.com/2010/07/observation.png"/>
          <p:cNvPicPr>
            <a:picLocks noChangeAspect="1" noChangeArrowheads="1"/>
          </p:cNvPicPr>
          <p:nvPr/>
        </p:nvPicPr>
        <p:blipFill>
          <a:blip r:embed="rId2" cstate="print"/>
          <a:srcRect/>
          <a:stretch>
            <a:fillRect/>
          </a:stretch>
        </p:blipFill>
        <p:spPr bwMode="auto">
          <a:xfrm>
            <a:off x="7181850" y="152400"/>
            <a:ext cx="1962150" cy="160972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43000"/>
            <a:ext cx="8229600" cy="4953000"/>
          </a:xfrm>
        </p:spPr>
        <p:txBody>
          <a:bodyPr/>
          <a:lstStyle/>
          <a:p>
            <a:r>
              <a:rPr lang="en-US" dirty="0" smtClean="0"/>
              <a:t> </a:t>
            </a:r>
            <a:r>
              <a:rPr lang="en-US" sz="2000" dirty="0" smtClean="0"/>
              <a:t>To develop a tool to support students, schools and families that would support the school to school transitions.</a:t>
            </a:r>
          </a:p>
          <a:p>
            <a:r>
              <a:rPr lang="en-US" sz="2000" dirty="0" smtClean="0"/>
              <a:t>To involve the students as active participants in the process.</a:t>
            </a:r>
          </a:p>
          <a:p>
            <a:r>
              <a:rPr lang="en-US" sz="2000" dirty="0" smtClean="0"/>
              <a:t>To engage the staff from the receiving school in interacting with the student.</a:t>
            </a:r>
          </a:p>
          <a:p>
            <a:r>
              <a:rPr lang="en-US" sz="2000" dirty="0" smtClean="0"/>
              <a:t>To provide an opportunity for the student to have a tangible, completed project from the process. They then could review this project as needed.</a:t>
            </a:r>
            <a:endParaRPr lang="en-US" sz="2000" dirty="0"/>
          </a:p>
        </p:txBody>
      </p:sp>
      <p:sp>
        <p:nvSpPr>
          <p:cNvPr id="4" name="Title 3"/>
          <p:cNvSpPr>
            <a:spLocks noGrp="1"/>
          </p:cNvSpPr>
          <p:nvPr>
            <p:ph type="title"/>
          </p:nvPr>
        </p:nvSpPr>
        <p:spPr>
          <a:xfrm>
            <a:off x="457200" y="274638"/>
            <a:ext cx="8229600" cy="868362"/>
          </a:xfrm>
        </p:spPr>
        <p:txBody>
          <a:bodyPr/>
          <a:lstStyle/>
          <a:p>
            <a:r>
              <a:rPr lang="en-US" dirty="0" smtClean="0"/>
              <a:t>The Goal</a:t>
            </a:r>
            <a:endParaRPr lang="en-US" dirty="0"/>
          </a:p>
        </p:txBody>
      </p:sp>
      <p:pic>
        <p:nvPicPr>
          <p:cNvPr id="1028" name="Picture 4" descr="http://strategicmodularity.com/wp-content/uploads/2013/03/google.com_.LeanGoal2.jpg"/>
          <p:cNvPicPr>
            <a:picLocks noChangeAspect="1" noChangeArrowheads="1"/>
          </p:cNvPicPr>
          <p:nvPr/>
        </p:nvPicPr>
        <p:blipFill>
          <a:blip r:embed="rId2" cstate="print"/>
          <a:srcRect/>
          <a:stretch>
            <a:fillRect/>
          </a:stretch>
        </p:blipFill>
        <p:spPr bwMode="auto">
          <a:xfrm>
            <a:off x="4724400" y="3886200"/>
            <a:ext cx="3886200" cy="2819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838200" y="990600"/>
          <a:ext cx="7620000" cy="2165080"/>
        </p:xfrm>
        <a:graphic>
          <a:graphicData uri="http://schemas.openxmlformats.org/drawingml/2006/table">
            <a:tbl>
              <a:tblPr/>
              <a:tblGrid>
                <a:gridCol w="1981200"/>
                <a:gridCol w="5638800"/>
              </a:tblGrid>
              <a:tr h="244840">
                <a:tc gridSpan="2">
                  <a:txBody>
                    <a:bodyPr/>
                    <a:lstStyle/>
                    <a:p>
                      <a:pPr marL="0" marR="0">
                        <a:spcBef>
                          <a:spcPts val="0"/>
                        </a:spcBef>
                        <a:spcAft>
                          <a:spcPts val="0"/>
                        </a:spcAft>
                      </a:pPr>
                      <a:r>
                        <a:rPr lang="en-US" sz="1400" b="1" dirty="0">
                          <a:latin typeface="Calibri"/>
                          <a:ea typeface="Calibri"/>
                          <a:cs typeface="Times New Roman"/>
                        </a:rPr>
                        <a:t>FIRST VISIT</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888760">
                <a:tc>
                  <a:txBody>
                    <a:bodyPr/>
                    <a:lstStyle/>
                    <a:p>
                      <a:pPr marL="0" marR="0">
                        <a:spcBef>
                          <a:spcPts val="0"/>
                        </a:spcBef>
                        <a:spcAft>
                          <a:spcPts val="0"/>
                        </a:spcAft>
                      </a:pPr>
                      <a:r>
                        <a:rPr lang="en-US" sz="1400" dirty="0">
                          <a:latin typeface="Calibri"/>
                          <a:ea typeface="Calibri"/>
                          <a:cs typeface="Times New Roman"/>
                        </a:rPr>
                        <a:t>April _____,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pPr>
                      <a:r>
                        <a:rPr lang="en-US" sz="1400" dirty="0">
                          <a:latin typeface="Calibri"/>
                          <a:ea typeface="Calibri"/>
                          <a:cs typeface="Times New Roman"/>
                        </a:rPr>
                        <a:t>Introduce yourself to the school administrative assistant (Secretary) and explain that you are visiting the school.</a:t>
                      </a:r>
                    </a:p>
                    <a:p>
                      <a:pPr marL="342900" marR="0" lvl="0" indent="-342900">
                        <a:spcBef>
                          <a:spcPts val="0"/>
                        </a:spcBef>
                        <a:spcAft>
                          <a:spcPts val="0"/>
                        </a:spcAft>
                        <a:buFont typeface="Times New Roman"/>
                        <a:buChar char="⁯"/>
                      </a:pPr>
                      <a:r>
                        <a:rPr lang="en-US" sz="1400" dirty="0">
                          <a:latin typeface="Calibri"/>
                          <a:ea typeface="Calibri"/>
                          <a:cs typeface="Times New Roman"/>
                        </a:rPr>
                        <a:t>Take a walk around the school. During your walk make a list of all the different and unique things that are at_______. List things that are different from your school that you think your classmates would be interested in.</a:t>
                      </a:r>
                    </a:p>
                    <a:p>
                      <a:pPr marL="342900" marR="0" lvl="0" indent="-342900">
                        <a:spcBef>
                          <a:spcPts val="0"/>
                        </a:spcBef>
                        <a:spcAft>
                          <a:spcPts val="0"/>
                        </a:spcAft>
                        <a:buFont typeface="Times New Roman"/>
                        <a:buChar char="⁯"/>
                      </a:pPr>
                      <a:r>
                        <a:rPr lang="en-US" sz="1400" dirty="0">
                          <a:latin typeface="Calibri"/>
                          <a:ea typeface="Calibri"/>
                          <a:cs typeface="Times New Roman"/>
                        </a:rPr>
                        <a:t>Ask and write down what the bell schedule is at _______</a:t>
                      </a:r>
                    </a:p>
                    <a:p>
                      <a:pPr marL="342900" marR="0" lvl="0" indent="-342900">
                        <a:spcBef>
                          <a:spcPts val="0"/>
                        </a:spcBef>
                        <a:spcAft>
                          <a:spcPts val="0"/>
                        </a:spcAft>
                        <a:buFont typeface="Times New Roman"/>
                        <a:buChar char="⁯"/>
                      </a:pPr>
                      <a:r>
                        <a:rPr lang="en-US" sz="1400" dirty="0">
                          <a:latin typeface="Calibri"/>
                          <a:ea typeface="Calibri"/>
                          <a:cs typeface="Times New Roman"/>
                        </a:rPr>
                        <a:t>Before you leave, arrange an appointment to interview the Principal the next visit.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10" name="Rectangle 2"/>
          <p:cNvSpPr>
            <a:spLocks noChangeArrowheads="1"/>
          </p:cNvSpPr>
          <p:nvPr/>
        </p:nvSpPr>
        <p:spPr bwMode="auto">
          <a:xfrm>
            <a:off x="0" y="1"/>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__(School Name)______PROJECT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Please note students can do some background research on the school they will be attending such as looking at the school  website prior to visiting. </a:t>
            </a:r>
            <a:endParaRPr kumimoji="0" lang="en-US" sz="12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Prepare Interview Questions for Principal prior to your next visit)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ndParaRPr>
          </a:p>
        </p:txBody>
      </p:sp>
      <p:graphicFrame>
        <p:nvGraphicFramePr>
          <p:cNvPr id="7" name="Table 6"/>
          <p:cNvGraphicFramePr>
            <a:graphicFrameLocks noGrp="1"/>
          </p:cNvGraphicFramePr>
          <p:nvPr/>
        </p:nvGraphicFramePr>
        <p:xfrm>
          <a:off x="838200" y="3581400"/>
          <a:ext cx="7696200" cy="2209800"/>
        </p:xfrm>
        <a:graphic>
          <a:graphicData uri="http://schemas.openxmlformats.org/drawingml/2006/table">
            <a:tbl>
              <a:tblPr/>
              <a:tblGrid>
                <a:gridCol w="1981200"/>
                <a:gridCol w="5715000"/>
              </a:tblGrid>
              <a:tr h="230875">
                <a:tc gridSpan="2">
                  <a:txBody>
                    <a:bodyPr/>
                    <a:lstStyle/>
                    <a:p>
                      <a:pPr marL="0" marR="0">
                        <a:spcBef>
                          <a:spcPts val="0"/>
                        </a:spcBef>
                        <a:spcAft>
                          <a:spcPts val="0"/>
                        </a:spcAft>
                      </a:pPr>
                      <a:r>
                        <a:rPr lang="en-US" sz="1400" b="1" dirty="0">
                          <a:latin typeface="Calibri"/>
                          <a:ea typeface="Calibri"/>
                          <a:cs typeface="Times New Roman"/>
                        </a:rPr>
                        <a:t>SECOND VISIT</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978925">
                <a:tc>
                  <a:txBody>
                    <a:bodyPr/>
                    <a:lstStyle/>
                    <a:p>
                      <a:pPr marL="0" marR="0">
                        <a:spcBef>
                          <a:spcPts val="0"/>
                        </a:spcBef>
                        <a:spcAft>
                          <a:spcPts val="0"/>
                        </a:spcAft>
                      </a:pPr>
                      <a:r>
                        <a:rPr lang="en-US" sz="1400" dirty="0">
                          <a:latin typeface="Calibri"/>
                          <a:ea typeface="Calibri"/>
                          <a:cs typeface="Times New Roman"/>
                        </a:rPr>
                        <a:t>April _____,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pPr>
                      <a:r>
                        <a:rPr lang="en-US" sz="1400" dirty="0">
                          <a:latin typeface="Calibri"/>
                          <a:ea typeface="Calibri"/>
                          <a:cs typeface="Times New Roman"/>
                        </a:rPr>
                        <a:t>Visit the office to sign in and let them know you are visiting the school.</a:t>
                      </a:r>
                    </a:p>
                    <a:p>
                      <a:pPr marL="342900" marR="0" lvl="0" indent="-342900">
                        <a:spcBef>
                          <a:spcPts val="0"/>
                        </a:spcBef>
                        <a:spcAft>
                          <a:spcPts val="0"/>
                        </a:spcAft>
                        <a:buFont typeface="Times New Roman"/>
                        <a:buChar char="⁯"/>
                      </a:pPr>
                      <a:r>
                        <a:rPr lang="en-US" sz="1400" dirty="0">
                          <a:latin typeface="Calibri"/>
                          <a:ea typeface="Calibri"/>
                          <a:cs typeface="Times New Roman"/>
                        </a:rPr>
                        <a:t>When it is time for your interview with the Principal complete your interview.</a:t>
                      </a:r>
                    </a:p>
                    <a:p>
                      <a:pPr marL="342900" marR="0" lvl="0" indent="-342900">
                        <a:spcBef>
                          <a:spcPts val="0"/>
                        </a:spcBef>
                        <a:spcAft>
                          <a:spcPts val="0"/>
                        </a:spcAft>
                        <a:buFont typeface="Times New Roman"/>
                        <a:buChar char="⁯"/>
                      </a:pPr>
                      <a:r>
                        <a:rPr lang="en-US" sz="1400" dirty="0">
                          <a:latin typeface="Calibri"/>
                          <a:ea typeface="Calibri"/>
                          <a:cs typeface="Times New Roman"/>
                        </a:rPr>
                        <a:t>Begin to take pictures of the school. Remember to NOT take pictures of other students unless you ask for permission. It is more important to have pictures of certain location in the school (ex: cafeteria gym, resource area).</a:t>
                      </a:r>
                    </a:p>
                    <a:p>
                      <a:pPr marL="342900" marR="0" lvl="0" indent="-342900">
                        <a:spcBef>
                          <a:spcPts val="0"/>
                        </a:spcBef>
                        <a:spcAft>
                          <a:spcPts val="0"/>
                        </a:spcAft>
                        <a:buFont typeface="Times New Roman"/>
                        <a:buChar char="⁯"/>
                      </a:pPr>
                      <a:r>
                        <a:rPr lang="en-US" sz="1400" dirty="0">
                          <a:latin typeface="Calibri"/>
                          <a:ea typeface="Calibri"/>
                          <a:cs typeface="Times New Roman"/>
                        </a:rPr>
                        <a:t>Before you leave make an appointment to meet with the Vice Principal on your next visit.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685800"/>
          <a:ext cx="7620000" cy="1981200"/>
        </p:xfrm>
        <a:graphic>
          <a:graphicData uri="http://schemas.openxmlformats.org/drawingml/2006/table">
            <a:tbl>
              <a:tblPr/>
              <a:tblGrid>
                <a:gridCol w="1828800"/>
                <a:gridCol w="5791200"/>
              </a:tblGrid>
              <a:tr h="447598">
                <a:tc gridSpan="2">
                  <a:txBody>
                    <a:bodyPr/>
                    <a:lstStyle/>
                    <a:p>
                      <a:pPr marL="0" marR="0">
                        <a:spcBef>
                          <a:spcPts val="0"/>
                        </a:spcBef>
                        <a:spcAft>
                          <a:spcPts val="0"/>
                        </a:spcAft>
                      </a:pPr>
                      <a:r>
                        <a:rPr lang="en-US" sz="1400" b="1" dirty="0">
                          <a:latin typeface="Calibri"/>
                          <a:ea typeface="Calibri"/>
                          <a:cs typeface="Times New Roman"/>
                        </a:rPr>
                        <a:t>THIRD VISIT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533602">
                <a:tc>
                  <a:txBody>
                    <a:bodyPr/>
                    <a:lstStyle/>
                    <a:p>
                      <a:pPr marL="0" marR="0">
                        <a:spcBef>
                          <a:spcPts val="0"/>
                        </a:spcBef>
                        <a:spcAft>
                          <a:spcPts val="0"/>
                        </a:spcAft>
                      </a:pPr>
                      <a:r>
                        <a:rPr lang="en-US" sz="1400" dirty="0">
                          <a:latin typeface="Calibri"/>
                          <a:ea typeface="Calibri"/>
                          <a:cs typeface="Times New Roman"/>
                        </a:rPr>
                        <a:t>April _____,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pPr>
                      <a:r>
                        <a:rPr lang="en-US" sz="1400" dirty="0">
                          <a:latin typeface="Calibri"/>
                          <a:ea typeface="Calibri"/>
                          <a:cs typeface="Times New Roman"/>
                        </a:rPr>
                        <a:t>Visit the office to sign in and let them know you are visiting the school.</a:t>
                      </a:r>
                    </a:p>
                    <a:p>
                      <a:pPr marL="342900" marR="0" lvl="0" indent="-342900">
                        <a:spcBef>
                          <a:spcPts val="0"/>
                        </a:spcBef>
                        <a:spcAft>
                          <a:spcPts val="0"/>
                        </a:spcAft>
                        <a:buFont typeface="Times New Roman"/>
                        <a:buChar char="⁯"/>
                      </a:pPr>
                      <a:r>
                        <a:rPr lang="en-US" sz="1400" dirty="0">
                          <a:latin typeface="Calibri"/>
                          <a:ea typeface="Calibri"/>
                          <a:cs typeface="Times New Roman"/>
                        </a:rPr>
                        <a:t>Complete your interview with the Vice Principal.</a:t>
                      </a:r>
                    </a:p>
                    <a:p>
                      <a:pPr marL="342900" marR="0" lvl="0" indent="-342900">
                        <a:spcBef>
                          <a:spcPts val="0"/>
                        </a:spcBef>
                        <a:spcAft>
                          <a:spcPts val="0"/>
                        </a:spcAft>
                        <a:buFont typeface="Times New Roman"/>
                        <a:buChar char="⁯"/>
                      </a:pPr>
                      <a:r>
                        <a:rPr lang="en-US" sz="1400" dirty="0">
                          <a:latin typeface="Calibri"/>
                          <a:ea typeface="Calibri"/>
                          <a:cs typeface="Times New Roman"/>
                        </a:rPr>
                        <a:t>Eat lunch in the cafeteria. </a:t>
                      </a:r>
                    </a:p>
                    <a:p>
                      <a:pPr marL="342900" marR="0" lvl="0" indent="-342900">
                        <a:spcBef>
                          <a:spcPts val="0"/>
                        </a:spcBef>
                        <a:spcAft>
                          <a:spcPts val="0"/>
                        </a:spcAft>
                        <a:buFont typeface="Times New Roman"/>
                        <a:buChar char="⁯"/>
                      </a:pPr>
                      <a:r>
                        <a:rPr lang="en-US" sz="1400" dirty="0">
                          <a:latin typeface="Calibri"/>
                          <a:ea typeface="Calibri"/>
                          <a:cs typeface="Times New Roman"/>
                        </a:rPr>
                        <a:t>Visit any other school classrooms you may frequently be in. Example: Resource Teachers Room</a:t>
                      </a:r>
                    </a:p>
                    <a:p>
                      <a:pPr marL="342900" marR="0" lvl="0" indent="-342900">
                        <a:spcBef>
                          <a:spcPts val="0"/>
                        </a:spcBef>
                        <a:spcAft>
                          <a:spcPts val="0"/>
                        </a:spcAft>
                        <a:buFont typeface="Times New Roman"/>
                        <a:buChar char="⁯"/>
                      </a:pPr>
                      <a:r>
                        <a:rPr lang="en-US" sz="1400" dirty="0">
                          <a:latin typeface="Calibri"/>
                          <a:ea typeface="Calibri"/>
                          <a:cs typeface="Times New Roman"/>
                        </a:rPr>
                        <a:t>Get a copy of the cafeteria menu or write it down so you can share it with your class.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685800" y="3124200"/>
          <a:ext cx="7772400" cy="2286000"/>
        </p:xfrm>
        <a:graphic>
          <a:graphicData uri="http://schemas.openxmlformats.org/drawingml/2006/table">
            <a:tbl>
              <a:tblPr/>
              <a:tblGrid>
                <a:gridCol w="1833801"/>
                <a:gridCol w="5938599"/>
              </a:tblGrid>
              <a:tr h="326572">
                <a:tc gridSpan="2">
                  <a:txBody>
                    <a:bodyPr/>
                    <a:lstStyle/>
                    <a:p>
                      <a:pPr marL="0" marR="0">
                        <a:spcBef>
                          <a:spcPts val="0"/>
                        </a:spcBef>
                        <a:spcAft>
                          <a:spcPts val="0"/>
                        </a:spcAft>
                      </a:pPr>
                      <a:r>
                        <a:rPr lang="en-US" sz="1400" b="1" dirty="0">
                          <a:latin typeface="Calibri"/>
                          <a:ea typeface="Calibri"/>
                          <a:cs typeface="Times New Roman"/>
                        </a:rPr>
                        <a:t>FINAL VISIT</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959428">
                <a:tc>
                  <a:txBody>
                    <a:bodyPr/>
                    <a:lstStyle/>
                    <a:p>
                      <a:pPr marL="0" marR="0">
                        <a:spcBef>
                          <a:spcPts val="0"/>
                        </a:spcBef>
                        <a:spcAft>
                          <a:spcPts val="0"/>
                        </a:spcAft>
                      </a:pPr>
                      <a:r>
                        <a:rPr lang="en-US" sz="1400" dirty="0">
                          <a:latin typeface="Calibri"/>
                          <a:ea typeface="Calibri"/>
                          <a:cs typeface="Times New Roman"/>
                        </a:rPr>
                        <a:t>May _____,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pPr>
                      <a:r>
                        <a:rPr lang="en-US" sz="1400" dirty="0">
                          <a:latin typeface="Calibri"/>
                          <a:ea typeface="Calibri"/>
                          <a:cs typeface="Times New Roman"/>
                        </a:rPr>
                        <a:t>Visit the office to sign in and let them know you are visiting the school.</a:t>
                      </a:r>
                    </a:p>
                    <a:p>
                      <a:pPr marL="342900" marR="0" lvl="0" indent="-342900">
                        <a:spcBef>
                          <a:spcPts val="0"/>
                        </a:spcBef>
                        <a:spcAft>
                          <a:spcPts val="0"/>
                        </a:spcAft>
                        <a:buFont typeface="Times New Roman"/>
                        <a:buChar char="⁯"/>
                      </a:pPr>
                      <a:r>
                        <a:rPr lang="en-US" sz="1400" dirty="0">
                          <a:latin typeface="Calibri"/>
                          <a:ea typeface="Calibri"/>
                          <a:cs typeface="Times New Roman"/>
                        </a:rPr>
                        <a:t>Finish taking pictures and getting your information.</a:t>
                      </a:r>
                    </a:p>
                    <a:p>
                      <a:pPr marL="342900" marR="0" lvl="0" indent="-342900">
                        <a:spcBef>
                          <a:spcPts val="0"/>
                        </a:spcBef>
                        <a:spcAft>
                          <a:spcPts val="0"/>
                        </a:spcAft>
                        <a:buFont typeface="Times New Roman"/>
                        <a:buChar char="⁯"/>
                      </a:pPr>
                      <a:r>
                        <a:rPr lang="en-US" sz="1400" dirty="0">
                          <a:latin typeface="Calibri"/>
                          <a:ea typeface="Calibri"/>
                          <a:cs typeface="Times New Roman"/>
                        </a:rPr>
                        <a:t>Have recess break or lunch in the cafeteria. </a:t>
                      </a:r>
                    </a:p>
                    <a:p>
                      <a:pPr marL="342900" marR="0" lvl="0" indent="-342900">
                        <a:spcBef>
                          <a:spcPts val="0"/>
                        </a:spcBef>
                        <a:spcAft>
                          <a:spcPts val="0"/>
                        </a:spcAft>
                        <a:buFont typeface="Times New Roman"/>
                        <a:buChar char="⁯"/>
                      </a:pPr>
                      <a:r>
                        <a:rPr lang="en-US" sz="1400" dirty="0">
                          <a:latin typeface="Calibri"/>
                          <a:ea typeface="Calibri"/>
                          <a:cs typeface="Times New Roman"/>
                        </a:rPr>
                        <a:t>Bring your information back to school and prepare a class presentation using your information and pictures.</a:t>
                      </a:r>
                    </a:p>
                    <a:p>
                      <a:pPr marL="342900" marR="0" lvl="0" indent="-342900">
                        <a:spcBef>
                          <a:spcPts val="0"/>
                        </a:spcBef>
                        <a:spcAft>
                          <a:spcPts val="0"/>
                        </a:spcAft>
                        <a:buFont typeface="Times New Roman"/>
                        <a:buChar char="⁯"/>
                      </a:pPr>
                      <a:r>
                        <a:rPr lang="en-US" sz="1400" dirty="0">
                          <a:latin typeface="Calibri"/>
                          <a:ea typeface="Calibri"/>
                          <a:cs typeface="Times New Roman"/>
                        </a:rPr>
                        <a:t>Present to your class and share project with family.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207</TotalTime>
  <Words>668</Words>
  <Application>Microsoft Office PowerPoint</Application>
  <PresentationFormat>On-screen Show (4:3)</PresentationFormat>
  <Paragraphs>68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Bridging the Gap Supporting Students with School to School Transition</vt:lpstr>
      <vt:lpstr>Slide 2</vt:lpstr>
      <vt:lpstr>Slide 3</vt:lpstr>
      <vt:lpstr>Observations</vt:lpstr>
      <vt:lpstr>Observations</vt:lpstr>
      <vt:lpstr>The Goal</vt:lpstr>
      <vt:lpstr>Slide 7</vt:lpstr>
      <vt:lpstr>Slide 8</vt:lpstr>
    </vt:vector>
  </TitlesOfParts>
  <Company>WSBO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Project</dc:title>
  <dc:creator>rmadams</dc:creator>
  <cp:lastModifiedBy>User</cp:lastModifiedBy>
  <cp:revision>23</cp:revision>
  <dcterms:created xsi:type="dcterms:W3CDTF">2015-04-11T16:04:42Z</dcterms:created>
  <dcterms:modified xsi:type="dcterms:W3CDTF">2015-04-29T17:48:58Z</dcterms:modified>
</cp:coreProperties>
</file>