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2"/>
  </p:notesMasterIdLst>
  <p:handoutMasterIdLst>
    <p:handoutMasterId r:id="rId43"/>
  </p:handoutMasterIdLst>
  <p:sldIdLst>
    <p:sldId id="314" r:id="rId2"/>
    <p:sldId id="292" r:id="rId3"/>
    <p:sldId id="293" r:id="rId4"/>
    <p:sldId id="322" r:id="rId5"/>
    <p:sldId id="323" r:id="rId6"/>
    <p:sldId id="324" r:id="rId7"/>
    <p:sldId id="325" r:id="rId8"/>
    <p:sldId id="263" r:id="rId9"/>
    <p:sldId id="264" r:id="rId10"/>
    <p:sldId id="269" r:id="rId11"/>
    <p:sldId id="265" r:id="rId12"/>
    <p:sldId id="287" r:id="rId13"/>
    <p:sldId id="266" r:id="rId14"/>
    <p:sldId id="267" r:id="rId15"/>
    <p:sldId id="308" r:id="rId16"/>
    <p:sldId id="268" r:id="rId17"/>
    <p:sldId id="271" r:id="rId18"/>
    <p:sldId id="327" r:id="rId19"/>
    <p:sldId id="302" r:id="rId20"/>
    <p:sldId id="274" r:id="rId21"/>
    <p:sldId id="275" r:id="rId22"/>
    <p:sldId id="294" r:id="rId23"/>
    <p:sldId id="297" r:id="rId24"/>
    <p:sldId id="313" r:id="rId25"/>
    <p:sldId id="276" r:id="rId26"/>
    <p:sldId id="298" r:id="rId27"/>
    <p:sldId id="277" r:id="rId28"/>
    <p:sldId id="299" r:id="rId29"/>
    <p:sldId id="278" r:id="rId30"/>
    <p:sldId id="279" r:id="rId31"/>
    <p:sldId id="300" r:id="rId32"/>
    <p:sldId id="291" r:id="rId33"/>
    <p:sldId id="301" r:id="rId34"/>
    <p:sldId id="304" r:id="rId35"/>
    <p:sldId id="303" r:id="rId36"/>
    <p:sldId id="284" r:id="rId37"/>
    <p:sldId id="295" r:id="rId38"/>
    <p:sldId id="286" r:id="rId39"/>
    <p:sldId id="285" r:id="rId40"/>
    <p:sldId id="305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tup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F01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04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7EE31-0672-4880-A86F-88CAFCD6BECA}" type="doc">
      <dgm:prSet loTypeId="urn:microsoft.com/office/officeart/2005/8/layout/arrow2" loCatId="process" qsTypeId="urn:microsoft.com/office/officeart/2005/8/quickstyle/simple1" qsCatId="simple" csTypeId="urn:microsoft.com/office/officeart/2005/8/colors/accent1_4" csCatId="accent1" phldr="1"/>
      <dgm:spPr/>
    </dgm:pt>
    <dgm:pt modelId="{E6074DE9-D232-482E-9ED7-E230FAA9CA79}">
      <dgm:prSet phldrT="[Text]"/>
      <dgm:spPr/>
      <dgm:t>
        <a:bodyPr/>
        <a:lstStyle/>
        <a:p>
          <a:r>
            <a:rPr lang="en-US" dirty="0" smtClean="0"/>
            <a:t>Inclusion time-out: planned ignoring</a:t>
          </a:r>
          <a:endParaRPr lang="en-US" dirty="0"/>
        </a:p>
      </dgm:t>
    </dgm:pt>
    <dgm:pt modelId="{755DE864-B689-48E6-A5A7-B01AE5EA44B0}" type="parTrans" cxnId="{C7E3F60B-8524-4327-8B71-3BEA7AF37CAA}">
      <dgm:prSet/>
      <dgm:spPr/>
      <dgm:t>
        <a:bodyPr/>
        <a:lstStyle/>
        <a:p>
          <a:endParaRPr lang="en-US"/>
        </a:p>
      </dgm:t>
    </dgm:pt>
    <dgm:pt modelId="{D266D18D-4738-4503-B156-1C50A8073865}" type="sibTrans" cxnId="{C7E3F60B-8524-4327-8B71-3BEA7AF37CAA}">
      <dgm:prSet/>
      <dgm:spPr/>
      <dgm:t>
        <a:bodyPr/>
        <a:lstStyle/>
        <a:p>
          <a:endParaRPr lang="en-US"/>
        </a:p>
      </dgm:t>
    </dgm:pt>
    <dgm:pt modelId="{C0CBB353-FCCD-4109-A738-8C3373443354}">
      <dgm:prSet phldrT="[Text]"/>
      <dgm:spPr/>
      <dgm:t>
        <a:bodyPr/>
        <a:lstStyle/>
        <a:p>
          <a:r>
            <a:rPr lang="en-US" dirty="0" smtClean="0"/>
            <a:t>Inclusion time-out: withdrawal of materials</a:t>
          </a:r>
          <a:endParaRPr lang="en-US" dirty="0"/>
        </a:p>
      </dgm:t>
    </dgm:pt>
    <dgm:pt modelId="{867007FB-ED70-4806-935E-F218EFE2CFBD}" type="parTrans" cxnId="{7BCD2C40-2C15-439F-BB41-38A4B1C7B264}">
      <dgm:prSet/>
      <dgm:spPr/>
      <dgm:t>
        <a:bodyPr/>
        <a:lstStyle/>
        <a:p>
          <a:endParaRPr lang="en-US"/>
        </a:p>
      </dgm:t>
    </dgm:pt>
    <dgm:pt modelId="{29731EA1-E467-4A7C-ADE1-B8591DD64F58}" type="sibTrans" cxnId="{7BCD2C40-2C15-439F-BB41-38A4B1C7B264}">
      <dgm:prSet/>
      <dgm:spPr/>
      <dgm:t>
        <a:bodyPr/>
        <a:lstStyle/>
        <a:p>
          <a:endParaRPr lang="en-US"/>
        </a:p>
      </dgm:t>
    </dgm:pt>
    <dgm:pt modelId="{42953D8D-AFBB-4702-A743-C9D473D969C1}">
      <dgm:prSet phldrT="[Text]"/>
      <dgm:spPr/>
      <dgm:t>
        <a:bodyPr/>
        <a:lstStyle/>
        <a:p>
          <a:r>
            <a:rPr lang="en-US" dirty="0" smtClean="0"/>
            <a:t>Inclusion time-out: contingent observation</a:t>
          </a:r>
          <a:endParaRPr lang="en-US" dirty="0"/>
        </a:p>
      </dgm:t>
    </dgm:pt>
    <dgm:pt modelId="{2A810C81-AF56-4F1A-81A3-5A2FCA4856C0}" type="parTrans" cxnId="{C52A804C-1068-497F-8496-F44AB9482186}">
      <dgm:prSet/>
      <dgm:spPr/>
      <dgm:t>
        <a:bodyPr/>
        <a:lstStyle/>
        <a:p>
          <a:endParaRPr lang="en-US"/>
        </a:p>
      </dgm:t>
    </dgm:pt>
    <dgm:pt modelId="{88C7943A-80E6-460E-AA97-B9D9ADC1A22D}" type="sibTrans" cxnId="{C52A804C-1068-497F-8496-F44AB9482186}">
      <dgm:prSet/>
      <dgm:spPr/>
      <dgm:t>
        <a:bodyPr/>
        <a:lstStyle/>
        <a:p>
          <a:endParaRPr lang="en-US"/>
        </a:p>
      </dgm:t>
    </dgm:pt>
    <dgm:pt modelId="{DD6EF5A9-8006-4109-B6CB-E1435C7DEA7F}">
      <dgm:prSet phldrT="[Text]"/>
      <dgm:spPr/>
      <dgm:t>
        <a:bodyPr/>
        <a:lstStyle/>
        <a:p>
          <a:r>
            <a:rPr lang="en-US" dirty="0" smtClean="0"/>
            <a:t>Exclusion time-out in same room</a:t>
          </a:r>
          <a:endParaRPr lang="en-US" dirty="0"/>
        </a:p>
      </dgm:t>
    </dgm:pt>
    <dgm:pt modelId="{D6173FA7-FCA8-4A5E-8C9B-D15C0DAB7F87}" type="parTrans" cxnId="{24F7BDB2-24BB-4965-B04D-888A9BB7848F}">
      <dgm:prSet/>
      <dgm:spPr/>
      <dgm:t>
        <a:bodyPr/>
        <a:lstStyle/>
        <a:p>
          <a:endParaRPr lang="en-US"/>
        </a:p>
      </dgm:t>
    </dgm:pt>
    <dgm:pt modelId="{DE199F24-CD0D-4D58-99B5-95F38A0D866C}" type="sibTrans" cxnId="{24F7BDB2-24BB-4965-B04D-888A9BB7848F}">
      <dgm:prSet/>
      <dgm:spPr/>
      <dgm:t>
        <a:bodyPr/>
        <a:lstStyle/>
        <a:p>
          <a:endParaRPr lang="en-US"/>
        </a:p>
      </dgm:t>
    </dgm:pt>
    <dgm:pt modelId="{233B6BC7-7C80-4762-B51C-596025CA941F}">
      <dgm:prSet phldrT="[Text]"/>
      <dgm:spPr/>
      <dgm:t>
        <a:bodyPr/>
        <a:lstStyle/>
        <a:p>
          <a:r>
            <a:rPr lang="en-US" dirty="0" smtClean="0"/>
            <a:t>Exclusion time-out in other supervised area</a:t>
          </a:r>
          <a:endParaRPr lang="en-US" dirty="0"/>
        </a:p>
      </dgm:t>
    </dgm:pt>
    <dgm:pt modelId="{3361C79D-CD56-4FCF-8A19-F34026E09638}" type="parTrans" cxnId="{86E72C8D-74B3-4AE7-A417-D0EABDA27CF4}">
      <dgm:prSet/>
      <dgm:spPr/>
      <dgm:t>
        <a:bodyPr/>
        <a:lstStyle/>
        <a:p>
          <a:endParaRPr lang="en-US"/>
        </a:p>
      </dgm:t>
    </dgm:pt>
    <dgm:pt modelId="{F544DFA4-95BA-4992-A834-2A1F45FEAA36}" type="sibTrans" cxnId="{86E72C8D-74B3-4AE7-A417-D0EABDA27CF4}">
      <dgm:prSet/>
      <dgm:spPr/>
      <dgm:t>
        <a:bodyPr/>
        <a:lstStyle/>
        <a:p>
          <a:endParaRPr lang="en-US"/>
        </a:p>
      </dgm:t>
    </dgm:pt>
    <dgm:pt modelId="{A8806919-F6A8-4E28-B292-EBAEA300E7C6}" type="pres">
      <dgm:prSet presAssocID="{C877EE31-0672-4880-A86F-88CAFCD6BECA}" presName="arrowDiagram" presStyleCnt="0">
        <dgm:presLayoutVars>
          <dgm:chMax val="5"/>
          <dgm:dir/>
          <dgm:resizeHandles val="exact"/>
        </dgm:presLayoutVars>
      </dgm:prSet>
      <dgm:spPr/>
    </dgm:pt>
    <dgm:pt modelId="{1BA4E007-332B-45B0-B641-07796F4808FE}" type="pres">
      <dgm:prSet presAssocID="{C877EE31-0672-4880-A86F-88CAFCD6BECA}" presName="arrow" presStyleLbl="bgShp" presStyleIdx="0" presStyleCnt="1"/>
      <dgm:spPr/>
    </dgm:pt>
    <dgm:pt modelId="{D5A377B9-DB09-4AA7-801D-0C5A53B21437}" type="pres">
      <dgm:prSet presAssocID="{C877EE31-0672-4880-A86F-88CAFCD6BECA}" presName="arrowDiagram5" presStyleCnt="0"/>
      <dgm:spPr/>
    </dgm:pt>
    <dgm:pt modelId="{3DAE9625-54EB-4249-802C-92FAFC3462D3}" type="pres">
      <dgm:prSet presAssocID="{E6074DE9-D232-482E-9ED7-E230FAA9CA79}" presName="bullet5a" presStyleLbl="node1" presStyleIdx="0" presStyleCnt="5"/>
      <dgm:spPr/>
    </dgm:pt>
    <dgm:pt modelId="{15CF2E30-905B-470E-8082-B9CC02FB8FEA}" type="pres">
      <dgm:prSet presAssocID="{E6074DE9-D232-482E-9ED7-E230FAA9CA79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6DAEB-23AE-40DD-ACBA-6C694F891CB8}" type="pres">
      <dgm:prSet presAssocID="{C0CBB353-FCCD-4109-A738-8C3373443354}" presName="bullet5b" presStyleLbl="node1" presStyleIdx="1" presStyleCnt="5"/>
      <dgm:spPr/>
    </dgm:pt>
    <dgm:pt modelId="{A593F882-F3A8-4A50-AACB-8400AB419D26}" type="pres">
      <dgm:prSet presAssocID="{C0CBB353-FCCD-4109-A738-8C3373443354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6AA24-E90E-42B8-A0BC-4B71C46A77C2}" type="pres">
      <dgm:prSet presAssocID="{42953D8D-AFBB-4702-A743-C9D473D969C1}" presName="bullet5c" presStyleLbl="node1" presStyleIdx="2" presStyleCnt="5"/>
      <dgm:spPr/>
    </dgm:pt>
    <dgm:pt modelId="{3CC2E90F-CCA4-4D39-9698-CDCF5262385D}" type="pres">
      <dgm:prSet presAssocID="{42953D8D-AFBB-4702-A743-C9D473D969C1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CDBA7-2455-4E18-B360-7E394353D747}" type="pres">
      <dgm:prSet presAssocID="{DD6EF5A9-8006-4109-B6CB-E1435C7DEA7F}" presName="bullet5d" presStyleLbl="node1" presStyleIdx="3" presStyleCnt="5"/>
      <dgm:spPr/>
    </dgm:pt>
    <dgm:pt modelId="{D2FA5FD0-DD94-4405-84C6-18325FDFDD22}" type="pres">
      <dgm:prSet presAssocID="{DD6EF5A9-8006-4109-B6CB-E1435C7DEA7F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84FF6-12B2-46CF-999A-0113B834C8B5}" type="pres">
      <dgm:prSet presAssocID="{233B6BC7-7C80-4762-B51C-596025CA941F}" presName="bullet5e" presStyleLbl="node1" presStyleIdx="4" presStyleCnt="5"/>
      <dgm:spPr/>
    </dgm:pt>
    <dgm:pt modelId="{3ACDB09B-0087-487C-86EB-A6992509536D}" type="pres">
      <dgm:prSet presAssocID="{233B6BC7-7C80-4762-B51C-596025CA941F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E3F60B-8524-4327-8B71-3BEA7AF37CAA}" srcId="{C877EE31-0672-4880-A86F-88CAFCD6BECA}" destId="{E6074DE9-D232-482E-9ED7-E230FAA9CA79}" srcOrd="0" destOrd="0" parTransId="{755DE864-B689-48E6-A5A7-B01AE5EA44B0}" sibTransId="{D266D18D-4738-4503-B156-1C50A8073865}"/>
    <dgm:cxn modelId="{7BCD2C40-2C15-439F-BB41-38A4B1C7B264}" srcId="{C877EE31-0672-4880-A86F-88CAFCD6BECA}" destId="{C0CBB353-FCCD-4109-A738-8C3373443354}" srcOrd="1" destOrd="0" parTransId="{867007FB-ED70-4806-935E-F218EFE2CFBD}" sibTransId="{29731EA1-E467-4A7C-ADE1-B8591DD64F58}"/>
    <dgm:cxn modelId="{A3A4252A-05A8-45E1-B1C1-77422948F30E}" type="presOf" srcId="{C0CBB353-FCCD-4109-A738-8C3373443354}" destId="{A593F882-F3A8-4A50-AACB-8400AB419D26}" srcOrd="0" destOrd="0" presId="urn:microsoft.com/office/officeart/2005/8/layout/arrow2"/>
    <dgm:cxn modelId="{7C5F8B7A-6E16-4534-BE02-9798B9DB2478}" type="presOf" srcId="{DD6EF5A9-8006-4109-B6CB-E1435C7DEA7F}" destId="{D2FA5FD0-DD94-4405-84C6-18325FDFDD22}" srcOrd="0" destOrd="0" presId="urn:microsoft.com/office/officeart/2005/8/layout/arrow2"/>
    <dgm:cxn modelId="{39020D41-06E8-4741-93C7-B4D144A89EBB}" type="presOf" srcId="{E6074DE9-D232-482E-9ED7-E230FAA9CA79}" destId="{15CF2E30-905B-470E-8082-B9CC02FB8FEA}" srcOrd="0" destOrd="0" presId="urn:microsoft.com/office/officeart/2005/8/layout/arrow2"/>
    <dgm:cxn modelId="{24F7BDB2-24BB-4965-B04D-888A9BB7848F}" srcId="{C877EE31-0672-4880-A86F-88CAFCD6BECA}" destId="{DD6EF5A9-8006-4109-B6CB-E1435C7DEA7F}" srcOrd="3" destOrd="0" parTransId="{D6173FA7-FCA8-4A5E-8C9B-D15C0DAB7F87}" sibTransId="{DE199F24-CD0D-4D58-99B5-95F38A0D866C}"/>
    <dgm:cxn modelId="{568DCF4A-9167-446B-9709-5D72D5737432}" type="presOf" srcId="{233B6BC7-7C80-4762-B51C-596025CA941F}" destId="{3ACDB09B-0087-487C-86EB-A6992509536D}" srcOrd="0" destOrd="0" presId="urn:microsoft.com/office/officeart/2005/8/layout/arrow2"/>
    <dgm:cxn modelId="{561BF3BB-EBE5-48DB-B794-35FE536F480F}" type="presOf" srcId="{42953D8D-AFBB-4702-A743-C9D473D969C1}" destId="{3CC2E90F-CCA4-4D39-9698-CDCF5262385D}" srcOrd="0" destOrd="0" presId="urn:microsoft.com/office/officeart/2005/8/layout/arrow2"/>
    <dgm:cxn modelId="{86E72C8D-74B3-4AE7-A417-D0EABDA27CF4}" srcId="{C877EE31-0672-4880-A86F-88CAFCD6BECA}" destId="{233B6BC7-7C80-4762-B51C-596025CA941F}" srcOrd="4" destOrd="0" parTransId="{3361C79D-CD56-4FCF-8A19-F34026E09638}" sibTransId="{F544DFA4-95BA-4992-A834-2A1F45FEAA36}"/>
    <dgm:cxn modelId="{C52A804C-1068-497F-8496-F44AB9482186}" srcId="{C877EE31-0672-4880-A86F-88CAFCD6BECA}" destId="{42953D8D-AFBB-4702-A743-C9D473D969C1}" srcOrd="2" destOrd="0" parTransId="{2A810C81-AF56-4F1A-81A3-5A2FCA4856C0}" sibTransId="{88C7943A-80E6-460E-AA97-B9D9ADC1A22D}"/>
    <dgm:cxn modelId="{6A675A21-4CA6-461C-ADCC-B367859CBF46}" type="presOf" srcId="{C877EE31-0672-4880-A86F-88CAFCD6BECA}" destId="{A8806919-F6A8-4E28-B292-EBAEA300E7C6}" srcOrd="0" destOrd="0" presId="urn:microsoft.com/office/officeart/2005/8/layout/arrow2"/>
    <dgm:cxn modelId="{B32C2DDB-77D8-4DFD-A120-A571C6223BCF}" type="presParOf" srcId="{A8806919-F6A8-4E28-B292-EBAEA300E7C6}" destId="{1BA4E007-332B-45B0-B641-07796F4808FE}" srcOrd="0" destOrd="0" presId="urn:microsoft.com/office/officeart/2005/8/layout/arrow2"/>
    <dgm:cxn modelId="{292982E4-F736-468A-967A-EA13FD924DC8}" type="presParOf" srcId="{A8806919-F6A8-4E28-B292-EBAEA300E7C6}" destId="{D5A377B9-DB09-4AA7-801D-0C5A53B21437}" srcOrd="1" destOrd="0" presId="urn:microsoft.com/office/officeart/2005/8/layout/arrow2"/>
    <dgm:cxn modelId="{7EB1388E-CB57-4BA6-9A52-87786236EA3D}" type="presParOf" srcId="{D5A377B9-DB09-4AA7-801D-0C5A53B21437}" destId="{3DAE9625-54EB-4249-802C-92FAFC3462D3}" srcOrd="0" destOrd="0" presId="urn:microsoft.com/office/officeart/2005/8/layout/arrow2"/>
    <dgm:cxn modelId="{2F9E1ADA-3A3D-43D9-8AF3-2BCB716423D7}" type="presParOf" srcId="{D5A377B9-DB09-4AA7-801D-0C5A53B21437}" destId="{15CF2E30-905B-470E-8082-B9CC02FB8FEA}" srcOrd="1" destOrd="0" presId="urn:microsoft.com/office/officeart/2005/8/layout/arrow2"/>
    <dgm:cxn modelId="{F3397C5A-C5D8-470A-BB26-91656BD50494}" type="presParOf" srcId="{D5A377B9-DB09-4AA7-801D-0C5A53B21437}" destId="{B266DAEB-23AE-40DD-ACBA-6C694F891CB8}" srcOrd="2" destOrd="0" presId="urn:microsoft.com/office/officeart/2005/8/layout/arrow2"/>
    <dgm:cxn modelId="{1D0F8747-FDA4-4822-A757-FFC35F28751B}" type="presParOf" srcId="{D5A377B9-DB09-4AA7-801D-0C5A53B21437}" destId="{A593F882-F3A8-4A50-AACB-8400AB419D26}" srcOrd="3" destOrd="0" presId="urn:microsoft.com/office/officeart/2005/8/layout/arrow2"/>
    <dgm:cxn modelId="{C5239F69-9360-4598-BDD5-412B6DD5E16B}" type="presParOf" srcId="{D5A377B9-DB09-4AA7-801D-0C5A53B21437}" destId="{BCD6AA24-E90E-42B8-A0BC-4B71C46A77C2}" srcOrd="4" destOrd="0" presId="urn:microsoft.com/office/officeart/2005/8/layout/arrow2"/>
    <dgm:cxn modelId="{962894A2-0E0F-4B17-AE11-872680F3B9A9}" type="presParOf" srcId="{D5A377B9-DB09-4AA7-801D-0C5A53B21437}" destId="{3CC2E90F-CCA4-4D39-9698-CDCF5262385D}" srcOrd="5" destOrd="0" presId="urn:microsoft.com/office/officeart/2005/8/layout/arrow2"/>
    <dgm:cxn modelId="{DBF815B7-66C5-47FD-839B-C9B60261EBC5}" type="presParOf" srcId="{D5A377B9-DB09-4AA7-801D-0C5A53B21437}" destId="{DE8CDBA7-2455-4E18-B360-7E394353D747}" srcOrd="6" destOrd="0" presId="urn:microsoft.com/office/officeart/2005/8/layout/arrow2"/>
    <dgm:cxn modelId="{48660FB5-D80D-4011-9785-9F1C7EABD61D}" type="presParOf" srcId="{D5A377B9-DB09-4AA7-801D-0C5A53B21437}" destId="{D2FA5FD0-DD94-4405-84C6-18325FDFDD22}" srcOrd="7" destOrd="0" presId="urn:microsoft.com/office/officeart/2005/8/layout/arrow2"/>
    <dgm:cxn modelId="{CA759845-226D-4E46-8300-2690E5259352}" type="presParOf" srcId="{D5A377B9-DB09-4AA7-801D-0C5A53B21437}" destId="{0EA84FF6-12B2-46CF-999A-0113B834C8B5}" srcOrd="8" destOrd="0" presId="urn:microsoft.com/office/officeart/2005/8/layout/arrow2"/>
    <dgm:cxn modelId="{CD75374A-6E92-41C3-8924-3143D749E7B1}" type="presParOf" srcId="{D5A377B9-DB09-4AA7-801D-0C5A53B21437}" destId="{3ACDB09B-0087-487C-86EB-A6992509536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617914-5123-437C-BC6E-7060CE935F14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7D93B2-3C45-4694-9D56-51FE0097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721980-8FF6-4996-B87D-4A50086C14D8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F35569-5FC5-4C87-BB96-100217C5D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510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0367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601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8867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9618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961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9605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863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2454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09323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964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2898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6690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5569-5FC5-4C87-BB96-100217C5DFD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B8FB-C71D-4447-8EB3-71F5A0FD9944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E1CC-83B9-4851-B17C-4266C9D72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B8FB-C71D-4447-8EB3-71F5A0FD9944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E1CC-83B9-4851-B17C-4266C9D72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B8FB-C71D-4447-8EB3-71F5A0FD9944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E1CC-83B9-4851-B17C-4266C9D72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B8FB-C71D-4447-8EB3-71F5A0FD9944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E1CC-83B9-4851-B17C-4266C9D72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B8FB-C71D-4447-8EB3-71F5A0FD9944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E1CC-83B9-4851-B17C-4266C9D72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B8FB-C71D-4447-8EB3-71F5A0FD9944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E1CC-83B9-4851-B17C-4266C9D72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B8FB-C71D-4447-8EB3-71F5A0FD9944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E1CC-83B9-4851-B17C-4266C9D72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B8FB-C71D-4447-8EB3-71F5A0FD9944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E1CC-83B9-4851-B17C-4266C9D72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B8FB-C71D-4447-8EB3-71F5A0FD9944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E1CC-83B9-4851-B17C-4266C9D72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B8FB-C71D-4447-8EB3-71F5A0FD9944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E1CC-83B9-4851-B17C-4266C9D72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B8FB-C71D-4447-8EB3-71F5A0FD9944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6BE1CC-83B9-4851-B17C-4266C9D72A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A3B8FB-C71D-4447-8EB3-71F5A0FD9944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6BE1CC-83B9-4851-B17C-4266C9D72A4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bc.ca/news/canada/british-columbia/vancouver-school-time-out-rooms-criticized-1.849217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pecialneeds-ns.blogspot.ca/2009/03/time-out-for-use-of-time-out-rooms-in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bc.ca/news/canada/new-brunswick/quispamsis-school-s-padded-room-defended-by-principal-1.296729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bc.ca/news/canada/toronto/autistic-boy-kept-in-isolation-rooms-at-peel-schools-lawsuit-alleges-1.299002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Current Research Regarding Time-out</a:t>
            </a:r>
            <a:endParaRPr lang="en-US" sz="60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191000"/>
            <a:ext cx="7086600" cy="1143000"/>
          </a:xfrm>
        </p:spPr>
        <p:txBody>
          <a:bodyPr/>
          <a:lstStyle/>
          <a:p>
            <a:pPr algn="ctr"/>
            <a:r>
              <a:rPr lang="en-US" dirty="0" smtClean="0"/>
              <a:t>An Autism in Education (AIE) Partnership Information Paper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66767" cy="1219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7696200" y="0"/>
            <a:ext cx="1447800" cy="1277034"/>
          </a:xfrm>
          <a:prstGeom prst="rect">
            <a:avLst/>
          </a:prstGeom>
          <a:noFill/>
        </p:spPr>
      </p:pic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371600" y="5715000"/>
            <a:ext cx="6297613" cy="838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5943600"/>
            <a:ext cx="968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943600"/>
            <a:ext cx="9779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5943600"/>
            <a:ext cx="114776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867400"/>
            <a:ext cx="7969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971800"/>
          </a:xfrm>
        </p:spPr>
        <p:txBody>
          <a:bodyPr/>
          <a:lstStyle/>
          <a:p>
            <a:pPr algn="ctr"/>
            <a:r>
              <a:rPr lang="en-US" sz="7200" dirty="0" smtClean="0"/>
              <a:t>What time-out </a:t>
            </a:r>
            <a:r>
              <a:rPr lang="en-US" sz="7200" i="1" dirty="0" smtClean="0"/>
              <a:t>really is </a:t>
            </a:r>
            <a:r>
              <a:rPr lang="en-US" sz="7200" dirty="0" smtClean="0"/>
              <a:t>. . 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Time-out?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733800"/>
          </a:xfrm>
        </p:spPr>
        <p:txBody>
          <a:bodyPr/>
          <a:lstStyle/>
          <a:p>
            <a:r>
              <a:rPr lang="en-US" dirty="0" smtClean="0"/>
              <a:t>Time-out from positive reinforcement</a:t>
            </a:r>
          </a:p>
          <a:p>
            <a:r>
              <a:rPr lang="en-US" dirty="0" smtClean="0"/>
              <a:t>In behavioural terms, a </a:t>
            </a:r>
            <a:r>
              <a:rPr lang="en-US" i="1" dirty="0" smtClean="0"/>
              <a:t>punishment procedure </a:t>
            </a:r>
          </a:p>
          <a:p>
            <a:r>
              <a:rPr lang="en-US" dirty="0" smtClean="0"/>
              <a:t>Does not necessarily require removal of the student</a:t>
            </a:r>
          </a:p>
          <a:p>
            <a:r>
              <a:rPr lang="en-US" dirty="0" smtClean="0"/>
              <a:t>Continuum of strategies intended to reduce problem behaviour</a:t>
            </a:r>
          </a:p>
          <a:p>
            <a:pPr lvl="1"/>
            <a:r>
              <a:rPr lang="en-US" dirty="0" smtClean="0"/>
              <a:t>Non-exclusion (inclusion) time-out </a:t>
            </a:r>
          </a:p>
          <a:p>
            <a:pPr lvl="1"/>
            <a:r>
              <a:rPr lang="en-US" dirty="0" smtClean="0"/>
              <a:t>Exclusion time-out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Continuum of Time-out Applications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458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Non-exclusion Time-out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The student remains in the learning environment, but access to reinforcement is not available</a:t>
            </a:r>
          </a:p>
          <a:p>
            <a:endParaRPr lang="en-US" dirty="0" smtClean="0"/>
          </a:p>
          <a:p>
            <a:r>
              <a:rPr lang="en-US" dirty="0" smtClean="0"/>
              <a:t>Planned ignoring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Withdrawal of materials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Contingent observation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Time-out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The student is removed from the reinforcing activity and is not permitted to participate in or watch the activity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May be in the same room, but where unable to see activity/classmates (physical space and set-up are considerations)</a:t>
            </a:r>
          </a:p>
          <a:p>
            <a:r>
              <a:rPr lang="en-US" dirty="0" smtClean="0"/>
              <a:t>May be in another supervised location within the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6096000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Time-out?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i="1" dirty="0" smtClean="0"/>
              <a:t> </a:t>
            </a:r>
            <a:r>
              <a:rPr lang="en-US" sz="4800" i="1" dirty="0" smtClean="0"/>
              <a:t>Just as important as understanding </a:t>
            </a:r>
            <a:r>
              <a:rPr lang="en-US" sz="48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time-out IS, </a:t>
            </a:r>
            <a:r>
              <a:rPr lang="en-US" sz="4800" i="1" dirty="0" smtClean="0"/>
              <a:t>is understanding </a:t>
            </a:r>
            <a:r>
              <a:rPr lang="en-US" sz="48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time-out IS NOT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Student working independently in a distraction-free environment?</a:t>
            </a:r>
          </a:p>
          <a:p>
            <a:pPr lvl="1"/>
            <a:r>
              <a:rPr lang="en-US" dirty="0" smtClean="0"/>
              <a:t>Danny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Individual one-to-one instruction or practice?</a:t>
            </a:r>
          </a:p>
          <a:p>
            <a:pPr lvl="1"/>
            <a:r>
              <a:rPr lang="en-US" dirty="0" smtClean="0"/>
              <a:t>Marco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Student requests to go to a separate area for a break?</a:t>
            </a:r>
          </a:p>
          <a:p>
            <a:pPr lvl="1"/>
            <a:r>
              <a:rPr lang="en-US" dirty="0" smtClean="0"/>
              <a:t>Paula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Time-out?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Having a student sit on a chair in the classroom away from classmates?</a:t>
            </a:r>
          </a:p>
          <a:p>
            <a:pPr lvl="1"/>
            <a:r>
              <a:rPr lang="en-US" sz="2600" dirty="0" smtClean="0"/>
              <a:t>Jack</a:t>
            </a:r>
          </a:p>
          <a:p>
            <a:pPr lvl="1">
              <a:buNone/>
            </a:pPr>
            <a:endParaRPr lang="en-US" sz="1900" dirty="0" smtClean="0"/>
          </a:p>
          <a:p>
            <a:r>
              <a:rPr lang="en-US" dirty="0" smtClean="0"/>
              <a:t>Sending a student to sit or stand in the hallway?</a:t>
            </a:r>
          </a:p>
          <a:p>
            <a:pPr lvl="1"/>
            <a:r>
              <a:rPr lang="en-US" sz="2600" dirty="0" err="1" smtClean="0"/>
              <a:t>Lise</a:t>
            </a:r>
            <a:endParaRPr lang="en-US" sz="2600" dirty="0" smtClean="0"/>
          </a:p>
          <a:p>
            <a:endParaRPr lang="en-US" sz="1900" dirty="0" smtClean="0"/>
          </a:p>
          <a:p>
            <a:r>
              <a:rPr lang="en-US" dirty="0" smtClean="0"/>
              <a:t>Sending a student to the principal’s office?</a:t>
            </a:r>
          </a:p>
          <a:p>
            <a:pPr lvl="1"/>
            <a:r>
              <a:rPr lang="en-US" sz="2600" dirty="0" smtClean="0"/>
              <a:t>Elizabeth</a:t>
            </a:r>
          </a:p>
          <a:p>
            <a:endParaRPr lang="en-US" sz="1900" dirty="0" smtClean="0"/>
          </a:p>
          <a:p>
            <a:r>
              <a:rPr lang="en-US" dirty="0" smtClean="0"/>
              <a:t>Sending a student to a separate room?</a:t>
            </a:r>
          </a:p>
          <a:p>
            <a:pPr lvl="1"/>
            <a:r>
              <a:rPr lang="en-US" sz="2600" dirty="0" smtClean="0"/>
              <a:t>Bradley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924800" cy="37338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What does the research tell us about time-out?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the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Time-out procedures, if used correctly, can be effective in reducing a variety of problem behaviors, particularly with younger students</a:t>
            </a:r>
          </a:p>
          <a:p>
            <a:endParaRPr lang="en-US" dirty="0" smtClean="0"/>
          </a:p>
          <a:p>
            <a:r>
              <a:rPr lang="en-US" dirty="0" smtClean="0"/>
              <a:t>Less intrusive time-out strategies may be as effective, or more effective, than more intrusive strategies for reducing some behaviours</a:t>
            </a:r>
          </a:p>
          <a:p>
            <a:endParaRPr lang="en-US" dirty="0" smtClean="0"/>
          </a:p>
          <a:p>
            <a:r>
              <a:rPr lang="en-US" dirty="0" smtClean="0"/>
              <a:t>The function of the behaviour matters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838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Why was it important to write this paper?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r>
              <a:rPr lang="en-US" dirty="0" smtClean="0"/>
              <a:t>Time-out is a tricky subject. </a:t>
            </a:r>
          </a:p>
          <a:p>
            <a:endParaRPr lang="en-US" dirty="0" smtClean="0"/>
          </a:p>
          <a:p>
            <a:r>
              <a:rPr lang="en-US" dirty="0" smtClean="0"/>
              <a:t>Do we really want to dive into that discussion?</a:t>
            </a:r>
          </a:p>
          <a:p>
            <a:endParaRPr lang="en-US" dirty="0" smtClean="0"/>
          </a:p>
          <a:p>
            <a:r>
              <a:rPr lang="en-US" dirty="0" smtClean="0"/>
              <a:t>Shouldn’t we focus on positive, proactive support plans?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. . . but sometimes behaviour happens.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924800" cy="37338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(Where) does time-out fit in an intervention plan?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School-wide positive behaviour supports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Some types of less restrictive, inclusionary time-out strategies are used on a regular basis in schools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Provincial policies, guidelines, documents and terminology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Don’t interact with the student in time-out</a:t>
            </a:r>
          </a:p>
          <a:p>
            <a:endParaRPr lang="en-US" dirty="0" smtClean="0"/>
          </a:p>
          <a:p>
            <a:r>
              <a:rPr lang="en-US" dirty="0" smtClean="0"/>
              <a:t>Don’t talk about the student in front of him/her</a:t>
            </a:r>
          </a:p>
          <a:p>
            <a:endParaRPr lang="en-US" dirty="0" smtClean="0"/>
          </a:p>
          <a:p>
            <a:r>
              <a:rPr lang="en-US" dirty="0" smtClean="0"/>
              <a:t>Don’t have a conversation on any topic, with anybody, while you are supervising the student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it’s over, it’s over</a:t>
            </a:r>
          </a:p>
          <a:p>
            <a:endParaRPr lang="en-US" dirty="0" smtClean="0"/>
          </a:p>
          <a:p>
            <a:r>
              <a:rPr lang="en-US" dirty="0" smtClean="0"/>
              <a:t>Reinforce desirable behaviours as soon as possible</a:t>
            </a:r>
          </a:p>
          <a:p>
            <a:pPr lvl="1"/>
            <a:r>
              <a:rPr lang="en-US" dirty="0" smtClean="0"/>
              <a:t>set up the opportunity for desirable behaviour to happen</a:t>
            </a:r>
          </a:p>
          <a:p>
            <a:pPr lvl="1"/>
            <a:r>
              <a:rPr lang="en-US" dirty="0" smtClean="0"/>
              <a:t>enrich the time-in environment</a:t>
            </a:r>
          </a:p>
          <a:p>
            <a:endParaRPr lang="en-US" dirty="0" smtClean="0"/>
          </a:p>
          <a:p>
            <a:r>
              <a:rPr lang="en-US" dirty="0" smtClean="0"/>
              <a:t>Research doesn’t support a lengthy time-out </a:t>
            </a:r>
          </a:p>
          <a:p>
            <a:pPr lvl="1"/>
            <a:r>
              <a:rPr lang="en-US" dirty="0" smtClean="0"/>
              <a:t>1-4 minutes often effective</a:t>
            </a:r>
          </a:p>
          <a:p>
            <a:pPr lvl="1"/>
            <a:r>
              <a:rPr lang="en-US" dirty="0" smtClean="0"/>
              <a:t>Less lost teaching time and more time to reinforce desired behaviours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4626864"/>
          </a:xfrm>
        </p:spPr>
        <p:txBody>
          <a:bodyPr/>
          <a:lstStyle/>
          <a:p>
            <a:pPr algn="ctr"/>
            <a:r>
              <a:rPr lang="en-US" dirty="0" smtClean="0"/>
              <a:t>If a time-out procedure is being considered, research indicates that there are a number of key factors to consider.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Involve Student Support / Educational Support Services teams and families</a:t>
            </a:r>
          </a:p>
          <a:p>
            <a:endParaRPr lang="en-US" dirty="0" smtClean="0"/>
          </a:p>
          <a:p>
            <a:r>
              <a:rPr lang="en-US" dirty="0" smtClean="0"/>
              <a:t>Define the behaviour(s) leading to time-out</a:t>
            </a:r>
          </a:p>
          <a:p>
            <a:endParaRPr lang="en-US" dirty="0" smtClean="0"/>
          </a:p>
          <a:p>
            <a:r>
              <a:rPr lang="en-US" dirty="0" smtClean="0"/>
              <a:t>Determine the function of the behaviour. Is a time-out procedure an appropriate intervention to consider?</a:t>
            </a:r>
          </a:p>
          <a:p>
            <a:endParaRPr lang="en-US" dirty="0" smtClean="0"/>
          </a:p>
          <a:p>
            <a:r>
              <a:rPr lang="en-US" dirty="0" smtClean="0"/>
              <a:t>Weigh the risks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Decide on the appropriate type of time-out</a:t>
            </a:r>
          </a:p>
          <a:p>
            <a:endParaRPr lang="en-US" dirty="0" smtClean="0"/>
          </a:p>
          <a:p>
            <a:r>
              <a:rPr lang="en-US" dirty="0" smtClean="0"/>
              <a:t>Identify the behaviour you want to see instead</a:t>
            </a:r>
          </a:p>
          <a:p>
            <a:endParaRPr lang="en-US" dirty="0" smtClean="0"/>
          </a:p>
          <a:p>
            <a:r>
              <a:rPr lang="en-US" dirty="0" smtClean="0"/>
              <a:t>Combine time-out with positive approaches to teach and reinforce the replacement behaviour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Remember, time-out alone can never increase desired behaviours.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/>
          <a:lstStyle/>
          <a:p>
            <a:r>
              <a:rPr lang="en-US" dirty="0" smtClean="0"/>
              <a:t>Obtain informed consent</a:t>
            </a:r>
          </a:p>
          <a:p>
            <a:endParaRPr lang="en-US" dirty="0" smtClean="0"/>
          </a:p>
          <a:p>
            <a:r>
              <a:rPr lang="en-US" dirty="0" smtClean="0"/>
              <a:t>Enrich the “time-in” environment</a:t>
            </a:r>
          </a:p>
          <a:p>
            <a:endParaRPr lang="en-US" dirty="0" smtClean="0"/>
          </a:p>
          <a:p>
            <a:r>
              <a:rPr lang="en-US" dirty="0" smtClean="0"/>
              <a:t>Define the procedures for the duration of time-out</a:t>
            </a:r>
          </a:p>
          <a:p>
            <a:endParaRPr lang="en-US" dirty="0" smtClean="0"/>
          </a:p>
          <a:p>
            <a:r>
              <a:rPr lang="en-US" dirty="0" smtClean="0"/>
              <a:t>Select the location for the time-out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en-US" dirty="0" smtClean="0"/>
              <a:t>Explain the time-out rules</a:t>
            </a:r>
          </a:p>
          <a:p>
            <a:endParaRPr lang="en-US" dirty="0" smtClean="0"/>
          </a:p>
          <a:p>
            <a:r>
              <a:rPr lang="en-US" dirty="0" smtClean="0"/>
              <a:t>Apply time-out consistently and appropriately</a:t>
            </a:r>
          </a:p>
          <a:p>
            <a:endParaRPr lang="en-US" dirty="0" smtClean="0"/>
          </a:p>
          <a:p>
            <a:r>
              <a:rPr lang="en-US" dirty="0" smtClean="0"/>
              <a:t>Decide on the data collection system and procedure</a:t>
            </a:r>
          </a:p>
          <a:p>
            <a:endParaRPr lang="en-US" dirty="0" smtClean="0"/>
          </a:p>
          <a:p>
            <a:r>
              <a:rPr lang="en-US" dirty="0" smtClean="0"/>
              <a:t>Monitor and review regularly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9718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Seclusion and Physical Restraint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this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learning can only happen in a safe and secure environment</a:t>
            </a:r>
          </a:p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keeping people safe (all students and staff)</a:t>
            </a:r>
          </a:p>
          <a:p>
            <a:r>
              <a:rPr lang="en-US" dirty="0" smtClean="0"/>
              <a:t>Effectiveness</a:t>
            </a:r>
          </a:p>
          <a:p>
            <a:pPr lvl="1"/>
            <a:r>
              <a:rPr lang="en-US" dirty="0" smtClean="0"/>
              <a:t>Strategies that are being called “time-out” are being used in schools and may or may not be doing what they are intended 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858000" cy="1237488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is Seclusion?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60520"/>
          </a:xfrm>
        </p:spPr>
        <p:txBody>
          <a:bodyPr>
            <a:normAutofit/>
          </a:bodyPr>
          <a:lstStyle/>
          <a:p>
            <a:r>
              <a:rPr lang="en-US" dirty="0" smtClean="0"/>
              <a:t>“Time-out” and “seclusion” are not the same thing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Definition of seclusion </a:t>
            </a:r>
          </a:p>
          <a:p>
            <a:endParaRPr lang="en-US" dirty="0" smtClean="0"/>
          </a:p>
          <a:p>
            <a:pPr>
              <a:buNone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Guidelines from Professional Organizations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Council for Exceptional Children (2010). “CEC’s Policy on Physical Restraint and Seclusion Procedures in School Settings.”</a:t>
            </a:r>
          </a:p>
          <a:p>
            <a:pPr>
              <a:buNone/>
            </a:pPr>
            <a:endParaRPr lang="en-US" dirty="0" smtClean="0"/>
          </a:p>
          <a:p>
            <a:r>
              <a:rPr lang="en-CA" dirty="0" smtClean="0"/>
              <a:t>Ontario Association for Behaviour Analysis, Inc. (2013).  “Statement on the Use of Restraint and</a:t>
            </a:r>
            <a:r>
              <a:rPr lang="en-US" dirty="0" smtClean="0"/>
              <a:t> </a:t>
            </a:r>
            <a:r>
              <a:rPr lang="en-CA" dirty="0" smtClean="0"/>
              <a:t>Seclusion.”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Association for Behavior Analysis International (2010). “Statement on Restraint and Seclusion.”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en-US" dirty="0" smtClean="0"/>
              <a:t>Substantial and imminent risk</a:t>
            </a:r>
          </a:p>
          <a:p>
            <a:endParaRPr lang="en-US" dirty="0" smtClean="0"/>
          </a:p>
          <a:p>
            <a:r>
              <a:rPr lang="en-US" dirty="0" smtClean="0"/>
              <a:t>As a last resort</a:t>
            </a:r>
          </a:p>
          <a:p>
            <a:endParaRPr lang="en-US" dirty="0" smtClean="0"/>
          </a:p>
          <a:p>
            <a:pPr lvl="0"/>
            <a:r>
              <a:rPr lang="en-CA" dirty="0" smtClean="0"/>
              <a:t>Only as long as necessary</a:t>
            </a:r>
          </a:p>
          <a:p>
            <a:pPr lvl="0"/>
            <a:endParaRPr lang="en-US" dirty="0" smtClean="0"/>
          </a:p>
          <a:p>
            <a:pPr lvl="0"/>
            <a:r>
              <a:rPr lang="en-CA" dirty="0" smtClean="0"/>
              <a:t>Staff should have knowledge and training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Seclusion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dirty="0" smtClean="0"/>
              <a:t>    The literature recommends that emergency seclusion procedures should </a:t>
            </a:r>
            <a:r>
              <a:rPr lang="en-US" sz="2500" b="1" dirty="0" smtClean="0"/>
              <a:t>not</a:t>
            </a:r>
            <a:r>
              <a:rPr lang="en-US" sz="2500" dirty="0" smtClean="0"/>
              <a:t> be used when . . . 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The substantial safety risk no longer exists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Any known medical, physical, or psychological condition would make the procedures dangerous for that student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The student is engaging in self-injury (without adequate protection)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Seclusion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dirty="0" smtClean="0"/>
              <a:t>    Experts tend to recommend that emergency seclusion procedures  should be limited to situations in which . . . 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500" dirty="0" smtClean="0"/>
              <a:t>an individual is engaging in behaviour that presents a substantial and imminent risk to himself/herself or others</a:t>
            </a:r>
          </a:p>
          <a:p>
            <a:r>
              <a:rPr lang="en-US" sz="2500" dirty="0" smtClean="0"/>
              <a:t>a behavioural outburst happens unexpectedly and safety must be maintained in that moment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i="1" dirty="0" smtClean="0">
                <a:solidFill>
                  <a:schemeClr val="accent2">
                    <a:lumMod val="50000"/>
                  </a:schemeClr>
                </a:solidFill>
              </a:rPr>
              <a:t>    In rare situations where frequent violent behaviour is anticipated, additional planning and supports are required.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9718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Take-away Messages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Time-out involves a continuum of strategies</a:t>
            </a:r>
          </a:p>
          <a:p>
            <a:endParaRPr lang="en-US" dirty="0" smtClean="0"/>
          </a:p>
          <a:p>
            <a:r>
              <a:rPr lang="en-US" dirty="0" smtClean="0"/>
              <a:t>When used effectively, time-out reduces or stops a behaviour by removing access to a reinforcing item, event, situation, person</a:t>
            </a:r>
          </a:p>
          <a:p>
            <a:endParaRPr lang="en-US" dirty="0" smtClean="0"/>
          </a:p>
          <a:p>
            <a:r>
              <a:rPr lang="en-US" dirty="0" smtClean="0"/>
              <a:t>Provincial and school board/district policies and guidelines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en-US" dirty="0" smtClean="0"/>
              <a:t>Time-out is, by definition, a behaviour-reduction strategy; as such, it can only be used to reduce undesirable behaviours</a:t>
            </a:r>
          </a:p>
          <a:p>
            <a:endParaRPr lang="en-US" dirty="0" smtClean="0"/>
          </a:p>
          <a:p>
            <a:r>
              <a:rPr lang="en-US" dirty="0" smtClean="0"/>
              <a:t>Time-out alone can never teach new, alternative, desirable  behaviours</a:t>
            </a:r>
          </a:p>
          <a:p>
            <a:endParaRPr lang="en-US" dirty="0" smtClean="0"/>
          </a:p>
          <a:p>
            <a:r>
              <a:rPr lang="en-US" dirty="0" smtClean="0"/>
              <a:t>Consent, documentation, and ongoing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en-US" dirty="0" smtClean="0"/>
              <a:t>Autism in Education Information Paper </a:t>
            </a:r>
          </a:p>
          <a:p>
            <a:pPr lvl="1"/>
            <a:r>
              <a:rPr lang="en-US" dirty="0" smtClean="0"/>
              <a:t>apsea.ca/</a:t>
            </a:r>
            <a:r>
              <a:rPr lang="en-US" dirty="0" err="1" smtClean="0"/>
              <a:t>aie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Provincial policies and guidelines</a:t>
            </a:r>
          </a:p>
          <a:p>
            <a:endParaRPr lang="en-US" dirty="0" smtClean="0"/>
          </a:p>
          <a:p>
            <a:r>
              <a:rPr lang="en-US" dirty="0" smtClean="0"/>
              <a:t>Provincial Directors of Student Services/Education Services and Provincial ASD Consultants/Learning Specialists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5410200"/>
          </a:xfrm>
        </p:spPr>
        <p:txBody>
          <a:bodyPr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“Current Research Regarding Time-out” / </a:t>
            </a:r>
            <a:r>
              <a:rPr lang="fr-CA" sz="3200" dirty="0" smtClean="0">
                <a:solidFill>
                  <a:schemeClr val="tx1"/>
                </a:solidFill>
              </a:rPr>
              <a:t>« </a:t>
            </a:r>
            <a:r>
              <a:rPr lang="en-CA" sz="3000" dirty="0" smtClean="0">
                <a:solidFill>
                  <a:schemeClr val="tx1"/>
                </a:solidFill>
              </a:rPr>
              <a:t>Recherches actuelles concernant le temps de </a:t>
            </a:r>
            <a:r>
              <a:rPr lang="en-CA" sz="3000" dirty="0" err="1" smtClean="0">
                <a:solidFill>
                  <a:schemeClr val="tx1"/>
                </a:solidFill>
              </a:rPr>
              <a:t>retrait</a:t>
            </a:r>
            <a:r>
              <a:rPr lang="fr-CA" sz="3000" dirty="0" smtClean="0">
                <a:solidFill>
                  <a:schemeClr val="tx1"/>
                </a:solidFill>
              </a:rPr>
              <a:t>»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000" dirty="0" smtClean="0">
                <a:solidFill>
                  <a:schemeClr val="tx1"/>
                </a:solidFill>
              </a:rPr>
              <a:t>information paper may be found in English and French on the Autism in Education website at: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apsea.ca/</a:t>
            </a:r>
            <a:r>
              <a:rPr lang="en-US" sz="4400" dirty="0" err="1" smtClean="0">
                <a:solidFill>
                  <a:schemeClr val="tx1"/>
                </a:solidFill>
              </a:rPr>
              <a:t>aie</a:t>
            </a:r>
            <a:r>
              <a:rPr lang="en-US" sz="7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sz="7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7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sz="7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7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Questions?</a:t>
            </a:r>
            <a:endParaRPr lang="en-US" sz="7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Retrieved from:  </a:t>
            </a:r>
            <a:r>
              <a:rPr lang="en-US" sz="1400" dirty="0" smtClean="0">
                <a:solidFill>
                  <a:srgbClr val="0070C0"/>
                </a:solidFill>
                <a:hlinkClick r:id="rId2"/>
              </a:rPr>
              <a:t>http://www.cbc.ca/news/canada/british-columbia/vancouver-school-time-out-rooms-criticized-1.849217</a:t>
            </a:r>
            <a:r>
              <a:rPr lang="en-US" sz="1400" dirty="0" smtClean="0">
                <a:solidFill>
                  <a:srgbClr val="0070C0"/>
                </a:solidFill>
              </a:rPr>
              <a:t>	April 13, 2015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" y="919163"/>
            <a:ext cx="7951787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en-US" dirty="0" smtClean="0"/>
              <a:t>This PowerPoint presentation, along with the Autism in Education information papers, may be distributed and used for educational purposes and/or staff training. No changes to the content of this presentation should be made without written permission from APSEA’s Autism in Education Advisory Committee.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1722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Retrieved from:  </a:t>
            </a:r>
            <a:r>
              <a:rPr lang="en-US" sz="1400" dirty="0" smtClean="0">
                <a:hlinkClick r:id="rId2"/>
              </a:rPr>
              <a:t>http://specialneeds-ns.blogspot.ca/2009/03/time-out-for-use-of-time-out-rooms-in.html</a:t>
            </a:r>
            <a:r>
              <a:rPr lang="en-US" sz="1400" dirty="0" smtClean="0"/>
              <a:t>       April 13, 2015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514853"/>
            <a:ext cx="5672138" cy="55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19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Retrieved from:   </a:t>
            </a:r>
            <a:r>
              <a:rPr lang="en-US" sz="1400" dirty="0" smtClean="0">
                <a:hlinkClick r:id="rId2"/>
              </a:rPr>
              <a:t>http://www.cbc.ca/news/canada/new-brunswick/quispamsis-school-s-padded-room-defended-by-principal-1.2967295</a:t>
            </a:r>
            <a:r>
              <a:rPr lang="en-US" sz="1400" dirty="0" smtClean="0"/>
              <a:t>       April 13, 2015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84582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Retrieved from:  </a:t>
            </a:r>
            <a:r>
              <a:rPr lang="en-US" sz="1400" dirty="0" smtClean="0">
                <a:hlinkClick r:id="rId2"/>
              </a:rPr>
              <a:t>http://www.cbc.ca/news/canada/toronto/autistic-boy-kept-in-isolation-rooms-at-peel-schools-lawsuit-alleges-1.2990024</a:t>
            </a:r>
            <a:r>
              <a:rPr lang="en-US" sz="1400" dirty="0" smtClean="0"/>
              <a:t>       April 13, 2015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7419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" y="2366963"/>
            <a:ext cx="6491288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-1800000">
            <a:off x="235961" y="1172068"/>
            <a:ext cx="30247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Quiet chair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100000">
            <a:off x="2998769" y="4373370"/>
            <a:ext cx="35803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Thinking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Spot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715000"/>
            <a:ext cx="4492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Quiet Corner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609600"/>
            <a:ext cx="4738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alming room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-1740000">
            <a:off x="1971455" y="2445444"/>
            <a:ext cx="372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Time-out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440000">
            <a:off x="237608" y="3913794"/>
            <a:ext cx="27567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CF017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sensory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CF017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room</a:t>
            </a:r>
            <a:endParaRPr lang="en-US" sz="5400" b="1" spc="50" dirty="0">
              <a:ln w="11430"/>
              <a:solidFill>
                <a:srgbClr val="CF017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9120000" flipV="1">
            <a:off x="5711670" y="1585897"/>
            <a:ext cx="341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detention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2800" y="5257800"/>
            <a:ext cx="15199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ISS</a:t>
            </a:r>
            <a:endParaRPr 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3100000">
            <a:off x="4930454" y="3251314"/>
            <a:ext cx="35147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ool down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area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 That Arise about Time-out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r>
              <a:rPr lang="en-US" sz="2800" dirty="0" smtClean="0"/>
              <a:t>(When and why) are we using “time-out”?</a:t>
            </a:r>
          </a:p>
          <a:p>
            <a:r>
              <a:rPr lang="en-US" sz="2800" dirty="0" smtClean="0"/>
              <a:t>What behaviours result in this consequence?</a:t>
            </a:r>
          </a:p>
          <a:p>
            <a:r>
              <a:rPr lang="en-US" sz="2800" dirty="0" smtClean="0"/>
              <a:t>Where does the student go? </a:t>
            </a:r>
          </a:p>
          <a:p>
            <a:r>
              <a:rPr lang="en-US" sz="2800" dirty="0" smtClean="0"/>
              <a:t>How is it determined when the student should go there? </a:t>
            </a:r>
          </a:p>
          <a:p>
            <a:r>
              <a:rPr lang="en-US" sz="2800" dirty="0" smtClean="0"/>
              <a:t>What happens once the student gets there? </a:t>
            </a:r>
          </a:p>
          <a:p>
            <a:r>
              <a:rPr lang="en-US" sz="2800" dirty="0" smtClean="0"/>
              <a:t>What really is the purpose of time-out?</a:t>
            </a:r>
          </a:p>
          <a:p>
            <a:r>
              <a:rPr lang="en-US" sz="2800" dirty="0" smtClean="0"/>
              <a:t>Should time-out be used in schools?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Words>1225</Words>
  <Application>Microsoft Office PowerPoint</Application>
  <PresentationFormat>On-screen Show (4:3)</PresentationFormat>
  <Paragraphs>248</Paragraphs>
  <Slides>40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Flow</vt:lpstr>
      <vt:lpstr>Current Research Regarding Time-out</vt:lpstr>
      <vt:lpstr>Why was it important to write this paper?</vt:lpstr>
      <vt:lpstr>Why does this matter?</vt:lpstr>
      <vt:lpstr>Slide 4</vt:lpstr>
      <vt:lpstr>Slide 5</vt:lpstr>
      <vt:lpstr>Slide 6</vt:lpstr>
      <vt:lpstr>Slide 7</vt:lpstr>
      <vt:lpstr>Slide 8</vt:lpstr>
      <vt:lpstr>Questions That Arise about Time-out</vt:lpstr>
      <vt:lpstr>What time-out really is . . . </vt:lpstr>
      <vt:lpstr>What is Time-out?</vt:lpstr>
      <vt:lpstr>Continuum of Time-out Applications</vt:lpstr>
      <vt:lpstr>Non-exclusion Time-out</vt:lpstr>
      <vt:lpstr>Exclusion Time-out</vt:lpstr>
      <vt:lpstr>Time-out?   Just as important as understanding what time-out IS, is understanding what time-out IS NOT </vt:lpstr>
      <vt:lpstr>Time-out?</vt:lpstr>
      <vt:lpstr>Time-out?</vt:lpstr>
      <vt:lpstr>What does the research tell us about time-out? </vt:lpstr>
      <vt:lpstr>Examining the research</vt:lpstr>
      <vt:lpstr>(Where) does time-out fit in an intervention plan? </vt:lpstr>
      <vt:lpstr>Considerations</vt:lpstr>
      <vt:lpstr>Top Tips</vt:lpstr>
      <vt:lpstr>Top Tips</vt:lpstr>
      <vt:lpstr>If a time-out procedure is being considered, research indicates that there are a number of key factors to consider.</vt:lpstr>
      <vt:lpstr>Key Factors</vt:lpstr>
      <vt:lpstr>Key Factors</vt:lpstr>
      <vt:lpstr>Key Factors</vt:lpstr>
      <vt:lpstr>Key Factors</vt:lpstr>
      <vt:lpstr>Seclusion and Physical Restraint</vt:lpstr>
      <vt:lpstr>What is Seclusion?</vt:lpstr>
      <vt:lpstr>Guidelines from Professional Organizations</vt:lpstr>
      <vt:lpstr>Seclusion</vt:lpstr>
      <vt:lpstr>Seclusion (cont’d)</vt:lpstr>
      <vt:lpstr>Seclusion (cont’d)</vt:lpstr>
      <vt:lpstr>Take-away Messages</vt:lpstr>
      <vt:lpstr>Keep in Mind . . . </vt:lpstr>
      <vt:lpstr>Keep in Mind . . . </vt:lpstr>
      <vt:lpstr>For More Information</vt:lpstr>
      <vt:lpstr>“Current Research Regarding Time-out” / « Recherches actuelles concernant le temps de retrait» information paper may be found in English and French on the Autism in Education website at: apsea.ca/aie  Questions?</vt:lpstr>
      <vt:lpstr>Terms of Use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Time-out and Seclusion Procedures in Schools</dc:title>
  <dc:creator>User</dc:creator>
  <cp:lastModifiedBy>User</cp:lastModifiedBy>
  <cp:revision>170</cp:revision>
  <dcterms:created xsi:type="dcterms:W3CDTF">2014-10-15T14:44:13Z</dcterms:created>
  <dcterms:modified xsi:type="dcterms:W3CDTF">2015-05-01T14:23:52Z</dcterms:modified>
</cp:coreProperties>
</file>