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24.jpg" ContentType="image/gif"/>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88"/>
  </p:notesMasterIdLst>
  <p:handoutMasterIdLst>
    <p:handoutMasterId r:id="rId89"/>
  </p:handoutMasterIdLst>
  <p:sldIdLst>
    <p:sldId id="256" r:id="rId2"/>
    <p:sldId id="316" r:id="rId3"/>
    <p:sldId id="289" r:id="rId4"/>
    <p:sldId id="269" r:id="rId5"/>
    <p:sldId id="317" r:id="rId6"/>
    <p:sldId id="319" r:id="rId7"/>
    <p:sldId id="285" r:id="rId8"/>
    <p:sldId id="320" r:id="rId9"/>
    <p:sldId id="321" r:id="rId10"/>
    <p:sldId id="270" r:id="rId11"/>
    <p:sldId id="322" r:id="rId12"/>
    <p:sldId id="323" r:id="rId13"/>
    <p:sldId id="308" r:id="rId14"/>
    <p:sldId id="324" r:id="rId15"/>
    <p:sldId id="325" r:id="rId16"/>
    <p:sldId id="326" r:id="rId17"/>
    <p:sldId id="271" r:id="rId18"/>
    <p:sldId id="272" r:id="rId19"/>
    <p:sldId id="312" r:id="rId20"/>
    <p:sldId id="327" r:id="rId21"/>
    <p:sldId id="328" r:id="rId22"/>
    <p:sldId id="329" r:id="rId23"/>
    <p:sldId id="274" r:id="rId24"/>
    <p:sldId id="361" r:id="rId25"/>
    <p:sldId id="362" r:id="rId26"/>
    <p:sldId id="363" r:id="rId27"/>
    <p:sldId id="364" r:id="rId28"/>
    <p:sldId id="365" r:id="rId29"/>
    <p:sldId id="366" r:id="rId30"/>
    <p:sldId id="367" r:id="rId31"/>
    <p:sldId id="313" r:id="rId32"/>
    <p:sldId id="375" r:id="rId33"/>
    <p:sldId id="376" r:id="rId34"/>
    <p:sldId id="377" r:id="rId35"/>
    <p:sldId id="378" r:id="rId36"/>
    <p:sldId id="379" r:id="rId37"/>
    <p:sldId id="380" r:id="rId38"/>
    <p:sldId id="368" r:id="rId39"/>
    <p:sldId id="369" r:id="rId40"/>
    <p:sldId id="370" r:id="rId41"/>
    <p:sldId id="371" r:id="rId42"/>
    <p:sldId id="372" r:id="rId43"/>
    <p:sldId id="373" r:id="rId44"/>
    <p:sldId id="374" r:id="rId45"/>
    <p:sldId id="381" r:id="rId46"/>
    <p:sldId id="382" r:id="rId47"/>
    <p:sldId id="383" r:id="rId48"/>
    <p:sldId id="384" r:id="rId49"/>
    <p:sldId id="385" r:id="rId50"/>
    <p:sldId id="276" r:id="rId51"/>
    <p:sldId id="330" r:id="rId52"/>
    <p:sldId id="331" r:id="rId53"/>
    <p:sldId id="332" r:id="rId54"/>
    <p:sldId id="333" r:id="rId55"/>
    <p:sldId id="334" r:id="rId56"/>
    <p:sldId id="335" r:id="rId57"/>
    <p:sldId id="336" r:id="rId58"/>
    <p:sldId id="337" r:id="rId59"/>
    <p:sldId id="338" r:id="rId60"/>
    <p:sldId id="339" r:id="rId61"/>
    <p:sldId id="277" r:id="rId62"/>
    <p:sldId id="344" r:id="rId63"/>
    <p:sldId id="345" r:id="rId64"/>
    <p:sldId id="346" r:id="rId65"/>
    <p:sldId id="347" r:id="rId66"/>
    <p:sldId id="348" r:id="rId67"/>
    <p:sldId id="278" r:id="rId68"/>
    <p:sldId id="350" r:id="rId69"/>
    <p:sldId id="351" r:id="rId70"/>
    <p:sldId id="352" r:id="rId71"/>
    <p:sldId id="353" r:id="rId72"/>
    <p:sldId id="354" r:id="rId73"/>
    <p:sldId id="340" r:id="rId74"/>
    <p:sldId id="341" r:id="rId75"/>
    <p:sldId id="314" r:id="rId76"/>
    <p:sldId id="355" r:id="rId77"/>
    <p:sldId id="356" r:id="rId78"/>
    <p:sldId id="357" r:id="rId79"/>
    <p:sldId id="358" r:id="rId80"/>
    <p:sldId id="359" r:id="rId81"/>
    <p:sldId id="360" r:id="rId82"/>
    <p:sldId id="315" r:id="rId83"/>
    <p:sldId id="386" r:id="rId84"/>
    <p:sldId id="280" r:id="rId85"/>
    <p:sldId id="281" r:id="rId86"/>
    <p:sldId id="342" r:id="rId8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7" autoAdjust="0"/>
  </p:normalViewPr>
  <p:slideViewPr>
    <p:cSldViewPr snapToGrid="0">
      <p:cViewPr varScale="1">
        <p:scale>
          <a:sx n="110" d="100"/>
          <a:sy n="110" d="100"/>
        </p:scale>
        <p:origin x="55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48"/>
    </p:cViewPr>
  </p:sorterViewPr>
  <p:notesViewPr>
    <p:cSldViewPr snapToGrid="0">
      <p:cViewPr varScale="1">
        <p:scale>
          <a:sx n="55" d="100"/>
          <a:sy n="55" d="100"/>
        </p:scale>
        <p:origin x="28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FE3BE-D680-4557-ADE7-5A9FF3B232B2}"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CA"/>
        </a:p>
      </dgm:t>
    </dgm:pt>
    <dgm:pt modelId="{102108F6-4A4D-4F81-AD7B-5A5218A19F5B}">
      <dgm:prSet phldrT="[Text]"/>
      <dgm:spPr>
        <a:solidFill>
          <a:srgbClr val="7030A0"/>
        </a:solidFill>
      </dgm:spPr>
      <dgm:t>
        <a:bodyPr/>
        <a:lstStyle/>
        <a:p>
          <a:r>
            <a:rPr lang="en-CA" dirty="0"/>
            <a:t>The Five Pillars</a:t>
          </a:r>
        </a:p>
      </dgm:t>
    </dgm:pt>
    <dgm:pt modelId="{42EDFC51-7EE2-4FEB-A4A6-4087CDE7EFFF}" type="parTrans" cxnId="{EF596ACE-9A5B-4358-8527-D392963005FA}">
      <dgm:prSet/>
      <dgm:spPr/>
      <dgm:t>
        <a:bodyPr/>
        <a:lstStyle/>
        <a:p>
          <a:endParaRPr lang="en-CA"/>
        </a:p>
      </dgm:t>
    </dgm:pt>
    <dgm:pt modelId="{AFE1E8EE-CF5B-4156-847C-F7F49C900440}" type="sibTrans" cxnId="{EF596ACE-9A5B-4358-8527-D392963005FA}">
      <dgm:prSet/>
      <dgm:spPr/>
      <dgm:t>
        <a:bodyPr/>
        <a:lstStyle/>
        <a:p>
          <a:endParaRPr lang="en-CA"/>
        </a:p>
      </dgm:t>
    </dgm:pt>
    <dgm:pt modelId="{2694D88B-729C-425A-86B0-583DA8784957}">
      <dgm:prSet phldrT="[Text]" custT="1"/>
      <dgm:spPr>
        <a:solidFill>
          <a:srgbClr val="DC546B"/>
        </a:solidFill>
      </dgm:spPr>
      <dgm:t>
        <a:bodyPr/>
        <a:lstStyle/>
        <a:p>
          <a:r>
            <a:rPr lang="en-CA" sz="2000" b="1" dirty="0">
              <a:solidFill>
                <a:sysClr val="windowText" lastClr="000000"/>
              </a:solidFill>
            </a:rPr>
            <a:t>Anatomy &amp; Sexual Health </a:t>
          </a:r>
        </a:p>
      </dgm:t>
    </dgm:pt>
    <dgm:pt modelId="{855E8D34-52A0-4026-BFA6-9BAA621188E7}" type="parTrans" cxnId="{950C122F-D172-42EF-BAD6-F2187FE9AC8E}">
      <dgm:prSet/>
      <dgm:spPr/>
      <dgm:t>
        <a:bodyPr/>
        <a:lstStyle/>
        <a:p>
          <a:endParaRPr lang="en-CA"/>
        </a:p>
      </dgm:t>
    </dgm:pt>
    <dgm:pt modelId="{9C4653B9-8FEA-4D99-95F6-78AB894119E1}" type="sibTrans" cxnId="{950C122F-D172-42EF-BAD6-F2187FE9AC8E}">
      <dgm:prSet/>
      <dgm:spPr/>
      <dgm:t>
        <a:bodyPr/>
        <a:lstStyle/>
        <a:p>
          <a:endParaRPr lang="en-CA"/>
        </a:p>
      </dgm:t>
    </dgm:pt>
    <dgm:pt modelId="{CC11D845-CF9E-4F1C-B29A-6EB82E779A94}">
      <dgm:prSet phldrT="[Text]" custT="1"/>
      <dgm:spPr>
        <a:solidFill>
          <a:srgbClr val="F5F95D"/>
        </a:solidFill>
      </dgm:spPr>
      <dgm:t>
        <a:bodyPr/>
        <a:lstStyle/>
        <a:p>
          <a:r>
            <a:rPr lang="en-CA" sz="2000" b="1" dirty="0">
              <a:solidFill>
                <a:sysClr val="windowText" lastClr="000000"/>
              </a:solidFill>
            </a:rPr>
            <a:t>Privacy</a:t>
          </a:r>
        </a:p>
      </dgm:t>
    </dgm:pt>
    <dgm:pt modelId="{F54E60FD-9AEC-462F-A8F9-1A308A926596}" type="parTrans" cxnId="{4DF95647-DC66-47CE-868E-003C83EA9452}">
      <dgm:prSet/>
      <dgm:spPr/>
      <dgm:t>
        <a:bodyPr/>
        <a:lstStyle/>
        <a:p>
          <a:endParaRPr lang="en-CA"/>
        </a:p>
      </dgm:t>
    </dgm:pt>
    <dgm:pt modelId="{C096349F-4EFA-49D2-9401-DD4304D1BAB4}" type="sibTrans" cxnId="{4DF95647-DC66-47CE-868E-003C83EA9452}">
      <dgm:prSet/>
      <dgm:spPr/>
      <dgm:t>
        <a:bodyPr/>
        <a:lstStyle/>
        <a:p>
          <a:endParaRPr lang="en-CA"/>
        </a:p>
      </dgm:t>
    </dgm:pt>
    <dgm:pt modelId="{000147B0-A830-4D67-9AC7-C4AA9DF84381}">
      <dgm:prSet phldrT="[Text]" custT="1"/>
      <dgm:spPr>
        <a:solidFill>
          <a:srgbClr val="92D050"/>
        </a:solidFill>
      </dgm:spPr>
      <dgm:t>
        <a:bodyPr/>
        <a:lstStyle/>
        <a:p>
          <a:r>
            <a:rPr lang="en-CA" sz="2000" b="1" dirty="0">
              <a:solidFill>
                <a:sysClr val="windowText" lastClr="000000"/>
              </a:solidFill>
            </a:rPr>
            <a:t>Consent</a:t>
          </a:r>
        </a:p>
      </dgm:t>
    </dgm:pt>
    <dgm:pt modelId="{F89BDECF-8F07-47C1-B2C2-C5A6296B9C36}" type="parTrans" cxnId="{ED56A3D7-8396-450B-9C08-1CE7B44E0CCD}">
      <dgm:prSet/>
      <dgm:spPr/>
      <dgm:t>
        <a:bodyPr/>
        <a:lstStyle/>
        <a:p>
          <a:endParaRPr lang="en-CA"/>
        </a:p>
      </dgm:t>
    </dgm:pt>
    <dgm:pt modelId="{5056FB8A-1333-4FF0-9370-D198545302FE}" type="sibTrans" cxnId="{ED56A3D7-8396-450B-9C08-1CE7B44E0CCD}">
      <dgm:prSet/>
      <dgm:spPr/>
      <dgm:t>
        <a:bodyPr/>
        <a:lstStyle/>
        <a:p>
          <a:endParaRPr lang="en-CA"/>
        </a:p>
      </dgm:t>
    </dgm:pt>
    <dgm:pt modelId="{63575CA2-9807-40AA-81F2-D21BC8675715}">
      <dgm:prSet custT="1"/>
      <dgm:spPr>
        <a:solidFill>
          <a:srgbClr val="00B0F0"/>
        </a:solidFill>
      </dgm:spPr>
      <dgm:t>
        <a:bodyPr/>
        <a:lstStyle/>
        <a:p>
          <a:r>
            <a:rPr lang="en-CA" sz="1500" b="1" dirty="0">
              <a:solidFill>
                <a:sysClr val="windowText" lastClr="000000"/>
              </a:solidFill>
            </a:rPr>
            <a:t>Relationships &amp; Social Skills</a:t>
          </a:r>
        </a:p>
      </dgm:t>
    </dgm:pt>
    <dgm:pt modelId="{66B11109-C634-4F68-BBB8-BC6432863670}" type="parTrans" cxnId="{094B5291-6FC3-4A98-8E0D-D1BB992360FF}">
      <dgm:prSet/>
      <dgm:spPr/>
      <dgm:t>
        <a:bodyPr/>
        <a:lstStyle/>
        <a:p>
          <a:endParaRPr lang="en-CA"/>
        </a:p>
      </dgm:t>
    </dgm:pt>
    <dgm:pt modelId="{ACE62C49-B45D-4499-BC67-E2AC2D78ADCA}" type="sibTrans" cxnId="{094B5291-6FC3-4A98-8E0D-D1BB992360FF}">
      <dgm:prSet/>
      <dgm:spPr/>
      <dgm:t>
        <a:bodyPr/>
        <a:lstStyle/>
        <a:p>
          <a:endParaRPr lang="en-CA"/>
        </a:p>
      </dgm:t>
    </dgm:pt>
    <dgm:pt modelId="{3CB884EA-C970-4016-A884-A20F48E01E20}">
      <dgm:prSet custT="1"/>
      <dgm:spPr>
        <a:solidFill>
          <a:srgbClr val="A267E3"/>
        </a:solidFill>
      </dgm:spPr>
      <dgm:t>
        <a:bodyPr/>
        <a:lstStyle/>
        <a:p>
          <a:r>
            <a:rPr lang="en-US" sz="1200" b="1" dirty="0">
              <a:solidFill>
                <a:sysClr val="windowText" lastClr="000000"/>
              </a:solidFill>
            </a:rPr>
            <a:t>Legal Rights &amp; Responsibilities</a:t>
          </a:r>
        </a:p>
      </dgm:t>
    </dgm:pt>
    <dgm:pt modelId="{D3664957-0CEF-470D-B3AB-0238F0469E0A}" type="parTrans" cxnId="{07F5FE88-FFC9-459B-B4C4-D2B63DEFC6B7}">
      <dgm:prSet/>
      <dgm:spPr/>
      <dgm:t>
        <a:bodyPr/>
        <a:lstStyle/>
        <a:p>
          <a:endParaRPr lang="en-US"/>
        </a:p>
      </dgm:t>
    </dgm:pt>
    <dgm:pt modelId="{A3F89945-64FE-465D-B021-452930A7BDEE}" type="sibTrans" cxnId="{07F5FE88-FFC9-459B-B4C4-D2B63DEFC6B7}">
      <dgm:prSet/>
      <dgm:spPr/>
      <dgm:t>
        <a:bodyPr/>
        <a:lstStyle/>
        <a:p>
          <a:endParaRPr lang="en-US"/>
        </a:p>
      </dgm:t>
    </dgm:pt>
    <dgm:pt modelId="{3762E83D-EB2B-487E-9E78-DF07DB53F80A}">
      <dgm:prSet/>
      <dgm:spPr/>
      <dgm:t>
        <a:bodyPr/>
        <a:lstStyle/>
        <a:p>
          <a:endParaRPr lang="en-US"/>
        </a:p>
      </dgm:t>
    </dgm:pt>
    <dgm:pt modelId="{757FF535-F5D1-4592-A566-F03213B2069A}" type="parTrans" cxnId="{A5689064-91E1-4427-BB6A-69DA0BF2A579}">
      <dgm:prSet/>
      <dgm:spPr/>
      <dgm:t>
        <a:bodyPr/>
        <a:lstStyle/>
        <a:p>
          <a:endParaRPr lang="en-US"/>
        </a:p>
      </dgm:t>
    </dgm:pt>
    <dgm:pt modelId="{1FCDD62C-3A66-47E8-9F53-D6F6BEE96BF7}" type="sibTrans" cxnId="{A5689064-91E1-4427-BB6A-69DA0BF2A579}">
      <dgm:prSet/>
      <dgm:spPr/>
      <dgm:t>
        <a:bodyPr/>
        <a:lstStyle/>
        <a:p>
          <a:endParaRPr lang="en-US"/>
        </a:p>
      </dgm:t>
    </dgm:pt>
    <dgm:pt modelId="{CAA33697-44B6-451D-BF0D-704F3508C6A7}">
      <dgm:prSet/>
      <dgm:spPr/>
      <dgm:t>
        <a:bodyPr/>
        <a:lstStyle/>
        <a:p>
          <a:endParaRPr lang="en-US"/>
        </a:p>
      </dgm:t>
    </dgm:pt>
    <dgm:pt modelId="{16690634-AD09-41B3-A14B-0443F7F0B2CF}" type="parTrans" cxnId="{DEE04969-C709-4246-9FE0-5FD3AC413D70}">
      <dgm:prSet/>
      <dgm:spPr/>
      <dgm:t>
        <a:bodyPr/>
        <a:lstStyle/>
        <a:p>
          <a:endParaRPr lang="en-US"/>
        </a:p>
      </dgm:t>
    </dgm:pt>
    <dgm:pt modelId="{5CB4C10E-8C6F-46BA-BF19-EC1FF4E47EFE}" type="sibTrans" cxnId="{DEE04969-C709-4246-9FE0-5FD3AC413D70}">
      <dgm:prSet/>
      <dgm:spPr/>
      <dgm:t>
        <a:bodyPr/>
        <a:lstStyle/>
        <a:p>
          <a:endParaRPr lang="en-US"/>
        </a:p>
      </dgm:t>
    </dgm:pt>
    <dgm:pt modelId="{A0986A20-CA00-4430-AE10-2AFCA77EF9DA}">
      <dgm:prSet/>
      <dgm:spPr/>
      <dgm:t>
        <a:bodyPr/>
        <a:lstStyle/>
        <a:p>
          <a:endParaRPr lang="en-US"/>
        </a:p>
      </dgm:t>
    </dgm:pt>
    <dgm:pt modelId="{02334E93-FA9A-47F5-9315-91F8E5F77520}" type="parTrans" cxnId="{812FCAAC-3984-47C8-9621-35713AF15FCD}">
      <dgm:prSet/>
      <dgm:spPr/>
      <dgm:t>
        <a:bodyPr/>
        <a:lstStyle/>
        <a:p>
          <a:endParaRPr lang="en-US"/>
        </a:p>
      </dgm:t>
    </dgm:pt>
    <dgm:pt modelId="{8FD8DA65-A418-4135-B2A7-93A6E4F5B4BB}" type="sibTrans" cxnId="{812FCAAC-3984-47C8-9621-35713AF15FCD}">
      <dgm:prSet/>
      <dgm:spPr/>
      <dgm:t>
        <a:bodyPr/>
        <a:lstStyle/>
        <a:p>
          <a:endParaRPr lang="en-US"/>
        </a:p>
      </dgm:t>
    </dgm:pt>
    <dgm:pt modelId="{747EBFDF-F4DD-41E0-991B-26E49740E49F}" type="pres">
      <dgm:prSet presAssocID="{1D0FE3BE-D680-4557-ADE7-5A9FF3B232B2}" presName="composite" presStyleCnt="0">
        <dgm:presLayoutVars>
          <dgm:chMax val="1"/>
          <dgm:dir/>
          <dgm:resizeHandles val="exact"/>
        </dgm:presLayoutVars>
      </dgm:prSet>
      <dgm:spPr/>
      <dgm:t>
        <a:bodyPr/>
        <a:lstStyle/>
        <a:p>
          <a:endParaRPr lang="en-US"/>
        </a:p>
      </dgm:t>
    </dgm:pt>
    <dgm:pt modelId="{F45D5BC4-72E3-4069-8406-4CDC24E48623}" type="pres">
      <dgm:prSet presAssocID="{102108F6-4A4D-4F81-AD7B-5A5218A19F5B}" presName="roof" presStyleLbl="dkBgShp" presStyleIdx="0" presStyleCnt="2"/>
      <dgm:spPr/>
      <dgm:t>
        <a:bodyPr/>
        <a:lstStyle/>
        <a:p>
          <a:endParaRPr lang="en-US"/>
        </a:p>
      </dgm:t>
    </dgm:pt>
    <dgm:pt modelId="{EB4DFD7E-3400-477C-8A24-10B3947E8EFA}" type="pres">
      <dgm:prSet presAssocID="{102108F6-4A4D-4F81-AD7B-5A5218A19F5B}" presName="pillars" presStyleCnt="0"/>
      <dgm:spPr/>
    </dgm:pt>
    <dgm:pt modelId="{43DCEF2D-988F-46DD-A83E-6C84D93D5F9B}" type="pres">
      <dgm:prSet presAssocID="{102108F6-4A4D-4F81-AD7B-5A5218A19F5B}" presName="pillar1" presStyleLbl="node1" presStyleIdx="0" presStyleCnt="5">
        <dgm:presLayoutVars>
          <dgm:bulletEnabled val="1"/>
        </dgm:presLayoutVars>
      </dgm:prSet>
      <dgm:spPr/>
      <dgm:t>
        <a:bodyPr/>
        <a:lstStyle/>
        <a:p>
          <a:endParaRPr lang="en-US"/>
        </a:p>
      </dgm:t>
    </dgm:pt>
    <dgm:pt modelId="{B320BAA5-2E61-4E86-B98C-83D6427DB714}" type="pres">
      <dgm:prSet presAssocID="{CC11D845-CF9E-4F1C-B29A-6EB82E779A94}" presName="pillarX" presStyleLbl="node1" presStyleIdx="1" presStyleCnt="5">
        <dgm:presLayoutVars>
          <dgm:bulletEnabled val="1"/>
        </dgm:presLayoutVars>
      </dgm:prSet>
      <dgm:spPr/>
      <dgm:t>
        <a:bodyPr/>
        <a:lstStyle/>
        <a:p>
          <a:endParaRPr lang="en-US"/>
        </a:p>
      </dgm:t>
    </dgm:pt>
    <dgm:pt modelId="{22917EFB-4814-4306-AAA2-4010126CB7A6}" type="pres">
      <dgm:prSet presAssocID="{000147B0-A830-4D67-9AC7-C4AA9DF84381}" presName="pillarX" presStyleLbl="node1" presStyleIdx="2" presStyleCnt="5">
        <dgm:presLayoutVars>
          <dgm:bulletEnabled val="1"/>
        </dgm:presLayoutVars>
      </dgm:prSet>
      <dgm:spPr/>
      <dgm:t>
        <a:bodyPr/>
        <a:lstStyle/>
        <a:p>
          <a:endParaRPr lang="en-US"/>
        </a:p>
      </dgm:t>
    </dgm:pt>
    <dgm:pt modelId="{B773B9C2-21FE-49D9-B133-121511E34DF1}" type="pres">
      <dgm:prSet presAssocID="{63575CA2-9807-40AA-81F2-D21BC8675715}" presName="pillarX" presStyleLbl="node1" presStyleIdx="3" presStyleCnt="5">
        <dgm:presLayoutVars>
          <dgm:bulletEnabled val="1"/>
        </dgm:presLayoutVars>
      </dgm:prSet>
      <dgm:spPr/>
      <dgm:t>
        <a:bodyPr/>
        <a:lstStyle/>
        <a:p>
          <a:endParaRPr lang="en-US"/>
        </a:p>
      </dgm:t>
    </dgm:pt>
    <dgm:pt modelId="{21974431-1E30-4D7E-B69B-F7F10D9BCA83}" type="pres">
      <dgm:prSet presAssocID="{3CB884EA-C970-4016-A884-A20F48E01E20}" presName="pillarX" presStyleLbl="node1" presStyleIdx="4" presStyleCnt="5">
        <dgm:presLayoutVars>
          <dgm:bulletEnabled val="1"/>
        </dgm:presLayoutVars>
      </dgm:prSet>
      <dgm:spPr/>
      <dgm:t>
        <a:bodyPr/>
        <a:lstStyle/>
        <a:p>
          <a:endParaRPr lang="en-US"/>
        </a:p>
      </dgm:t>
    </dgm:pt>
    <dgm:pt modelId="{F111BCE0-53A1-4ED1-8CC3-7D6F15F90DD0}" type="pres">
      <dgm:prSet presAssocID="{102108F6-4A4D-4F81-AD7B-5A5218A19F5B}" presName="base" presStyleLbl="dkBgShp" presStyleIdx="1" presStyleCnt="2"/>
      <dgm:spPr>
        <a:solidFill>
          <a:schemeClr val="accent1">
            <a:lumMod val="50000"/>
          </a:schemeClr>
        </a:solidFill>
      </dgm:spPr>
    </dgm:pt>
  </dgm:ptLst>
  <dgm:cxnLst>
    <dgm:cxn modelId="{C84442D6-361B-4D0C-BA87-79A576BDC99B}" type="presOf" srcId="{102108F6-4A4D-4F81-AD7B-5A5218A19F5B}" destId="{F45D5BC4-72E3-4069-8406-4CDC24E48623}" srcOrd="0" destOrd="0" presId="urn:microsoft.com/office/officeart/2005/8/layout/hList3"/>
    <dgm:cxn modelId="{F937EA87-0CFB-4151-804D-532D486D1288}" type="presOf" srcId="{1D0FE3BE-D680-4557-ADE7-5A9FF3B232B2}" destId="{747EBFDF-F4DD-41E0-991B-26E49740E49F}" srcOrd="0" destOrd="0" presId="urn:microsoft.com/office/officeart/2005/8/layout/hList3"/>
    <dgm:cxn modelId="{CD3759E4-059B-4369-9BE3-6D62111E5E0C}" type="presOf" srcId="{63575CA2-9807-40AA-81F2-D21BC8675715}" destId="{B773B9C2-21FE-49D9-B133-121511E34DF1}" srcOrd="0" destOrd="0" presId="urn:microsoft.com/office/officeart/2005/8/layout/hList3"/>
    <dgm:cxn modelId="{C6F061B8-CAE4-4D22-BB88-B0F0FF05DD74}" type="presOf" srcId="{3CB884EA-C970-4016-A884-A20F48E01E20}" destId="{21974431-1E30-4D7E-B69B-F7F10D9BCA83}" srcOrd="0" destOrd="0" presId="urn:microsoft.com/office/officeart/2005/8/layout/hList3"/>
    <dgm:cxn modelId="{36C0ADEF-D626-4FFB-82B3-1E78A3A26421}" type="presOf" srcId="{CC11D845-CF9E-4F1C-B29A-6EB82E779A94}" destId="{B320BAA5-2E61-4E86-B98C-83D6427DB714}" srcOrd="0" destOrd="0" presId="urn:microsoft.com/office/officeart/2005/8/layout/hList3"/>
    <dgm:cxn modelId="{ED56A3D7-8396-450B-9C08-1CE7B44E0CCD}" srcId="{102108F6-4A4D-4F81-AD7B-5A5218A19F5B}" destId="{000147B0-A830-4D67-9AC7-C4AA9DF84381}" srcOrd="2" destOrd="0" parTransId="{F89BDECF-8F07-47C1-B2C2-C5A6296B9C36}" sibTransId="{5056FB8A-1333-4FF0-9370-D198545302FE}"/>
    <dgm:cxn modelId="{89B62724-B9C5-4EEA-81D2-BE8F4DF0BF05}" type="presOf" srcId="{2694D88B-729C-425A-86B0-583DA8784957}" destId="{43DCEF2D-988F-46DD-A83E-6C84D93D5F9B}" srcOrd="0" destOrd="0" presId="urn:microsoft.com/office/officeart/2005/8/layout/hList3"/>
    <dgm:cxn modelId="{4DF95647-DC66-47CE-868E-003C83EA9452}" srcId="{102108F6-4A4D-4F81-AD7B-5A5218A19F5B}" destId="{CC11D845-CF9E-4F1C-B29A-6EB82E779A94}" srcOrd="1" destOrd="0" parTransId="{F54E60FD-9AEC-462F-A8F9-1A308A926596}" sibTransId="{C096349F-4EFA-49D2-9401-DD4304D1BAB4}"/>
    <dgm:cxn modelId="{DEE04969-C709-4246-9FE0-5FD3AC413D70}" srcId="{1D0FE3BE-D680-4557-ADE7-5A9FF3B232B2}" destId="{CAA33697-44B6-451D-BF0D-704F3508C6A7}" srcOrd="2" destOrd="0" parTransId="{16690634-AD09-41B3-A14B-0443F7F0B2CF}" sibTransId="{5CB4C10E-8C6F-46BA-BF19-EC1FF4E47EFE}"/>
    <dgm:cxn modelId="{A5689064-91E1-4427-BB6A-69DA0BF2A579}" srcId="{1D0FE3BE-D680-4557-ADE7-5A9FF3B232B2}" destId="{3762E83D-EB2B-487E-9E78-DF07DB53F80A}" srcOrd="1" destOrd="0" parTransId="{757FF535-F5D1-4592-A566-F03213B2069A}" sibTransId="{1FCDD62C-3A66-47E8-9F53-D6F6BEE96BF7}"/>
    <dgm:cxn modelId="{00A76954-6469-4A31-BA03-C289BD530C96}" type="presOf" srcId="{000147B0-A830-4D67-9AC7-C4AA9DF84381}" destId="{22917EFB-4814-4306-AAA2-4010126CB7A6}" srcOrd="0" destOrd="0" presId="urn:microsoft.com/office/officeart/2005/8/layout/hList3"/>
    <dgm:cxn modelId="{950C122F-D172-42EF-BAD6-F2187FE9AC8E}" srcId="{102108F6-4A4D-4F81-AD7B-5A5218A19F5B}" destId="{2694D88B-729C-425A-86B0-583DA8784957}" srcOrd="0" destOrd="0" parTransId="{855E8D34-52A0-4026-BFA6-9BAA621188E7}" sibTransId="{9C4653B9-8FEA-4D99-95F6-78AB894119E1}"/>
    <dgm:cxn modelId="{EF596ACE-9A5B-4358-8527-D392963005FA}" srcId="{1D0FE3BE-D680-4557-ADE7-5A9FF3B232B2}" destId="{102108F6-4A4D-4F81-AD7B-5A5218A19F5B}" srcOrd="0" destOrd="0" parTransId="{42EDFC51-7EE2-4FEB-A4A6-4087CDE7EFFF}" sibTransId="{AFE1E8EE-CF5B-4156-847C-F7F49C900440}"/>
    <dgm:cxn modelId="{07F5FE88-FFC9-459B-B4C4-D2B63DEFC6B7}" srcId="{102108F6-4A4D-4F81-AD7B-5A5218A19F5B}" destId="{3CB884EA-C970-4016-A884-A20F48E01E20}" srcOrd="4" destOrd="0" parTransId="{D3664957-0CEF-470D-B3AB-0238F0469E0A}" sibTransId="{A3F89945-64FE-465D-B021-452930A7BDEE}"/>
    <dgm:cxn modelId="{094B5291-6FC3-4A98-8E0D-D1BB992360FF}" srcId="{102108F6-4A4D-4F81-AD7B-5A5218A19F5B}" destId="{63575CA2-9807-40AA-81F2-D21BC8675715}" srcOrd="3" destOrd="0" parTransId="{66B11109-C634-4F68-BBB8-BC6432863670}" sibTransId="{ACE62C49-B45D-4499-BC67-E2AC2D78ADCA}"/>
    <dgm:cxn modelId="{812FCAAC-3984-47C8-9621-35713AF15FCD}" srcId="{1D0FE3BE-D680-4557-ADE7-5A9FF3B232B2}" destId="{A0986A20-CA00-4430-AE10-2AFCA77EF9DA}" srcOrd="3" destOrd="0" parTransId="{02334E93-FA9A-47F5-9315-91F8E5F77520}" sibTransId="{8FD8DA65-A418-4135-B2A7-93A6E4F5B4BB}"/>
    <dgm:cxn modelId="{1CA1D42A-FB30-4A03-BE41-91AE5D5E710B}" type="presParOf" srcId="{747EBFDF-F4DD-41E0-991B-26E49740E49F}" destId="{F45D5BC4-72E3-4069-8406-4CDC24E48623}" srcOrd="0" destOrd="0" presId="urn:microsoft.com/office/officeart/2005/8/layout/hList3"/>
    <dgm:cxn modelId="{CD3E5DE4-02A1-4CD6-B979-E0DFF30382E6}" type="presParOf" srcId="{747EBFDF-F4DD-41E0-991B-26E49740E49F}" destId="{EB4DFD7E-3400-477C-8A24-10B3947E8EFA}" srcOrd="1" destOrd="0" presId="urn:microsoft.com/office/officeart/2005/8/layout/hList3"/>
    <dgm:cxn modelId="{101AD892-5853-49E2-B41D-470BFDC4AAE0}" type="presParOf" srcId="{EB4DFD7E-3400-477C-8A24-10B3947E8EFA}" destId="{43DCEF2D-988F-46DD-A83E-6C84D93D5F9B}" srcOrd="0" destOrd="0" presId="urn:microsoft.com/office/officeart/2005/8/layout/hList3"/>
    <dgm:cxn modelId="{A6263033-2D50-4991-A8B0-0645D7B27C63}" type="presParOf" srcId="{EB4DFD7E-3400-477C-8A24-10B3947E8EFA}" destId="{B320BAA5-2E61-4E86-B98C-83D6427DB714}" srcOrd="1" destOrd="0" presId="urn:microsoft.com/office/officeart/2005/8/layout/hList3"/>
    <dgm:cxn modelId="{96E7A506-5361-43FC-89CA-366A3976E0D5}" type="presParOf" srcId="{EB4DFD7E-3400-477C-8A24-10B3947E8EFA}" destId="{22917EFB-4814-4306-AAA2-4010126CB7A6}" srcOrd="2" destOrd="0" presId="urn:microsoft.com/office/officeart/2005/8/layout/hList3"/>
    <dgm:cxn modelId="{F75A4C70-3C29-4B7A-8957-917664F2E0DC}" type="presParOf" srcId="{EB4DFD7E-3400-477C-8A24-10B3947E8EFA}" destId="{B773B9C2-21FE-49D9-B133-121511E34DF1}" srcOrd="3" destOrd="0" presId="urn:microsoft.com/office/officeart/2005/8/layout/hList3"/>
    <dgm:cxn modelId="{1FB47A54-AF97-4538-A77F-FEB18112F935}" type="presParOf" srcId="{EB4DFD7E-3400-477C-8A24-10B3947E8EFA}" destId="{21974431-1E30-4D7E-B69B-F7F10D9BCA83}" srcOrd="4" destOrd="0" presId="urn:microsoft.com/office/officeart/2005/8/layout/hList3"/>
    <dgm:cxn modelId="{F1D129C9-9876-4A9F-BD3C-1401FDC8A1A9}" type="presParOf" srcId="{747EBFDF-F4DD-41E0-991B-26E49740E49F}" destId="{F111BCE0-53A1-4ED1-8CC3-7D6F15F90DD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5BC4-72E3-4069-8406-4CDC24E48623}">
      <dsp:nvSpPr>
        <dsp:cNvPr id="0" name=""/>
        <dsp:cNvSpPr/>
      </dsp:nvSpPr>
      <dsp:spPr>
        <a:xfrm>
          <a:off x="0" y="0"/>
          <a:ext cx="7200900" cy="1280160"/>
        </a:xfrm>
        <a:prstGeom prst="rect">
          <a:avLst/>
        </a:prstGeom>
        <a:solidFill>
          <a:srgbClr val="7030A0"/>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CA" sz="6300" kern="1200" dirty="0"/>
            <a:t>The Five Pillars</a:t>
          </a:r>
        </a:p>
      </dsp:txBody>
      <dsp:txXfrm>
        <a:off x="0" y="0"/>
        <a:ext cx="7200900" cy="1280160"/>
      </dsp:txXfrm>
    </dsp:sp>
    <dsp:sp modelId="{43DCEF2D-988F-46DD-A83E-6C84D93D5F9B}">
      <dsp:nvSpPr>
        <dsp:cNvPr id="0" name=""/>
        <dsp:cNvSpPr/>
      </dsp:nvSpPr>
      <dsp:spPr>
        <a:xfrm>
          <a:off x="879" y="1280160"/>
          <a:ext cx="1439828" cy="2688336"/>
        </a:xfrm>
        <a:prstGeom prst="rect">
          <a:avLst/>
        </a:prstGeom>
        <a:solidFill>
          <a:srgbClr val="DC546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a:solidFill>
                <a:sysClr val="windowText" lastClr="000000"/>
              </a:solidFill>
            </a:rPr>
            <a:t>Anatomy &amp; Sexual Health </a:t>
          </a:r>
        </a:p>
      </dsp:txBody>
      <dsp:txXfrm>
        <a:off x="879" y="1280160"/>
        <a:ext cx="1439828" cy="2688336"/>
      </dsp:txXfrm>
    </dsp:sp>
    <dsp:sp modelId="{B320BAA5-2E61-4E86-B98C-83D6427DB714}">
      <dsp:nvSpPr>
        <dsp:cNvPr id="0" name=""/>
        <dsp:cNvSpPr/>
      </dsp:nvSpPr>
      <dsp:spPr>
        <a:xfrm>
          <a:off x="1440707" y="1280160"/>
          <a:ext cx="1439828" cy="2688336"/>
        </a:xfrm>
        <a:prstGeom prst="rect">
          <a:avLst/>
        </a:prstGeom>
        <a:solidFill>
          <a:srgbClr val="F5F95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a:solidFill>
                <a:sysClr val="windowText" lastClr="000000"/>
              </a:solidFill>
            </a:rPr>
            <a:t>Privacy</a:t>
          </a:r>
        </a:p>
      </dsp:txBody>
      <dsp:txXfrm>
        <a:off x="1440707" y="1280160"/>
        <a:ext cx="1439828" cy="2688336"/>
      </dsp:txXfrm>
    </dsp:sp>
    <dsp:sp modelId="{22917EFB-4814-4306-AAA2-4010126CB7A6}">
      <dsp:nvSpPr>
        <dsp:cNvPr id="0" name=""/>
        <dsp:cNvSpPr/>
      </dsp:nvSpPr>
      <dsp:spPr>
        <a:xfrm>
          <a:off x="2880535" y="1280160"/>
          <a:ext cx="1439828" cy="2688336"/>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a:solidFill>
                <a:sysClr val="windowText" lastClr="000000"/>
              </a:solidFill>
            </a:rPr>
            <a:t>Consent</a:t>
          </a:r>
        </a:p>
      </dsp:txBody>
      <dsp:txXfrm>
        <a:off x="2880535" y="1280160"/>
        <a:ext cx="1439828" cy="2688336"/>
      </dsp:txXfrm>
    </dsp:sp>
    <dsp:sp modelId="{B773B9C2-21FE-49D9-B133-121511E34DF1}">
      <dsp:nvSpPr>
        <dsp:cNvPr id="0" name=""/>
        <dsp:cNvSpPr/>
      </dsp:nvSpPr>
      <dsp:spPr>
        <a:xfrm>
          <a:off x="4320364" y="1280160"/>
          <a:ext cx="1439828" cy="2688336"/>
        </a:xfrm>
        <a:prstGeom prst="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CA" sz="1500" b="1" kern="1200" dirty="0">
              <a:solidFill>
                <a:sysClr val="windowText" lastClr="000000"/>
              </a:solidFill>
            </a:rPr>
            <a:t>Relationships &amp; Social Skills</a:t>
          </a:r>
        </a:p>
      </dsp:txBody>
      <dsp:txXfrm>
        <a:off x="4320364" y="1280160"/>
        <a:ext cx="1439828" cy="2688336"/>
      </dsp:txXfrm>
    </dsp:sp>
    <dsp:sp modelId="{21974431-1E30-4D7E-B69B-F7F10D9BCA83}">
      <dsp:nvSpPr>
        <dsp:cNvPr id="0" name=""/>
        <dsp:cNvSpPr/>
      </dsp:nvSpPr>
      <dsp:spPr>
        <a:xfrm>
          <a:off x="5760192" y="1280160"/>
          <a:ext cx="1439828" cy="2688336"/>
        </a:xfrm>
        <a:prstGeom prst="rect">
          <a:avLst/>
        </a:prstGeom>
        <a:solidFill>
          <a:srgbClr val="A267E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ysClr val="windowText" lastClr="000000"/>
              </a:solidFill>
            </a:rPr>
            <a:t>Legal Rights &amp; Responsibilities</a:t>
          </a:r>
        </a:p>
      </dsp:txBody>
      <dsp:txXfrm>
        <a:off x="5760192" y="1280160"/>
        <a:ext cx="1439828" cy="2688336"/>
      </dsp:txXfrm>
    </dsp:sp>
    <dsp:sp modelId="{F111BCE0-53A1-4ED1-8CC3-7D6F15F90DD0}">
      <dsp:nvSpPr>
        <dsp:cNvPr id="0" name=""/>
        <dsp:cNvSpPr/>
      </dsp:nvSpPr>
      <dsp:spPr>
        <a:xfrm>
          <a:off x="0" y="3968496"/>
          <a:ext cx="7200900" cy="298704"/>
        </a:xfrm>
        <a:prstGeom prst="rect">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88439BA-5AF8-43E6-95F9-5D6C82AB850E}" type="datetimeFigureOut">
              <a:rPr lang="en-US" smtClean="0"/>
              <a:t>5/16/2019</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F6EF95A-3596-4DF5-88FC-A13563F0074D}" type="slidenum">
              <a:rPr lang="en-US" smtClean="0"/>
              <a:t>‹#›</a:t>
            </a:fld>
            <a:endParaRPr lang="en-US" dirty="0"/>
          </a:p>
        </p:txBody>
      </p:sp>
    </p:spTree>
    <p:extLst>
      <p:ext uri="{BB962C8B-B14F-4D97-AF65-F5344CB8AC3E}">
        <p14:creationId xmlns:p14="http://schemas.microsoft.com/office/powerpoint/2010/main" val="3809569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9ED5339-BC42-4E3D-8A9B-4C4F593BBE29}" type="datetimeFigureOut">
              <a:rPr lang="en-US" smtClean="0"/>
              <a:t>5/16/2019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A7A6E83-CDDB-4D9C-B989-FF33B9BCCDD3}" type="slidenum">
              <a:rPr lang="en-US" smtClean="0"/>
              <a:t>‹#›</a:t>
            </a:fld>
            <a:endParaRPr lang="en-US" dirty="0"/>
          </a:p>
        </p:txBody>
      </p:sp>
    </p:spTree>
    <p:extLst>
      <p:ext uri="{BB962C8B-B14F-4D97-AF65-F5344CB8AC3E}">
        <p14:creationId xmlns:p14="http://schemas.microsoft.com/office/powerpoint/2010/main" val="333790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1</a:t>
            </a:fld>
            <a:endParaRPr lang="en-US" dirty="0"/>
          </a:p>
        </p:txBody>
      </p:sp>
    </p:spTree>
    <p:extLst>
      <p:ext uri="{BB962C8B-B14F-4D97-AF65-F5344CB8AC3E}">
        <p14:creationId xmlns:p14="http://schemas.microsoft.com/office/powerpoint/2010/main" val="4203421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 of a yes-there is a widely held belief that “the absence of a yes is a no”. While this is a good guideline, as a hard and fast rule it is problematic because:</a:t>
            </a:r>
          </a:p>
          <a:p>
            <a:pPr marL="228600" indent="-228600">
              <a:buAutoNum type="arabicPeriod"/>
            </a:pPr>
            <a:r>
              <a:rPr lang="en-US" dirty="0"/>
              <a:t>It implies that consent must always</a:t>
            </a:r>
            <a:r>
              <a:rPr lang="en-US" baseline="0" dirty="0"/>
              <a:t> be verbal. This is a widely accepted approach in the field of sexuality. However, by this logic, people with speech deficits or delays must be incapable of consent-which is not the case. By focusing on consent as a verbal skill, other means of communication are disregarded and the person may never be recognized as someone capable of making their own decisions. Nonverbal consent is possible and common among people of all abilities depending on the situation, up to 93% of language is nonverbal.</a:t>
            </a:r>
          </a:p>
          <a:p>
            <a:pPr marL="228600" indent="-228600">
              <a:buAutoNum type="arabicPeriod"/>
            </a:pPr>
            <a:r>
              <a:rPr lang="en-US" baseline="0" dirty="0"/>
              <a:t>Teaching about “yes” does not teach “no”. All people have the right to refusal, but if consent is always taught in the context of a yes, then the skills to refuse may never be learned. We need to get really good at teaching no, we know how to teach yes.</a:t>
            </a:r>
          </a:p>
        </p:txBody>
      </p:sp>
      <p:sp>
        <p:nvSpPr>
          <p:cNvPr id="4" name="Slide Number Placeholder 3"/>
          <p:cNvSpPr>
            <a:spLocks noGrp="1"/>
          </p:cNvSpPr>
          <p:nvPr>
            <p:ph type="sldNum" sz="quarter" idx="10"/>
          </p:nvPr>
        </p:nvSpPr>
        <p:spPr/>
        <p:txBody>
          <a:bodyPr/>
          <a:lstStyle/>
          <a:p>
            <a:fld id="{5A7A6E83-CDDB-4D9C-B989-FF33B9BCCDD3}" type="slidenum">
              <a:rPr lang="en-US" smtClean="0"/>
              <a:t>10</a:t>
            </a:fld>
            <a:endParaRPr lang="en-US" dirty="0"/>
          </a:p>
        </p:txBody>
      </p:sp>
    </p:spTree>
    <p:extLst>
      <p:ext uri="{BB962C8B-B14F-4D97-AF65-F5344CB8AC3E}">
        <p14:creationId xmlns:p14="http://schemas.microsoft.com/office/powerpoint/2010/main" val="314066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11</a:t>
            </a:fld>
            <a:endParaRPr lang="en-US" dirty="0"/>
          </a:p>
        </p:txBody>
      </p:sp>
    </p:spTree>
    <p:extLst>
      <p:ext uri="{BB962C8B-B14F-4D97-AF65-F5344CB8AC3E}">
        <p14:creationId xmlns:p14="http://schemas.microsoft.com/office/powerpoint/2010/main" val="3843237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requires practice, lots and lots of practice. </a:t>
            </a:r>
          </a:p>
          <a:p>
            <a:r>
              <a:rPr lang="en-US" dirty="0"/>
              <a:t>Practice within the daily routines prior to being involved in a sexual relationship. </a:t>
            </a:r>
          </a:p>
        </p:txBody>
      </p:sp>
      <p:sp>
        <p:nvSpPr>
          <p:cNvPr id="4" name="Slide Number Placeholder 3"/>
          <p:cNvSpPr>
            <a:spLocks noGrp="1"/>
          </p:cNvSpPr>
          <p:nvPr>
            <p:ph type="sldNum" sz="quarter" idx="10"/>
          </p:nvPr>
        </p:nvSpPr>
        <p:spPr/>
        <p:txBody>
          <a:bodyPr/>
          <a:lstStyle/>
          <a:p>
            <a:fld id="{5A7A6E83-CDDB-4D9C-B989-FF33B9BCCDD3}" type="slidenum">
              <a:rPr lang="en-US" smtClean="0"/>
              <a:t>12</a:t>
            </a:fld>
            <a:endParaRPr lang="en-US" dirty="0"/>
          </a:p>
        </p:txBody>
      </p:sp>
    </p:spTree>
    <p:extLst>
      <p:ext uri="{BB962C8B-B14F-4D97-AF65-F5344CB8AC3E}">
        <p14:creationId xmlns:p14="http://schemas.microsoft.com/office/powerpoint/2010/main" val="238587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People: Partner, Step-dad, roommate, teacher, stranger, Doctor, uncle, brother, support worker, supervisor, police officer, best friend</a:t>
            </a:r>
          </a:p>
          <a:p>
            <a:endParaRPr lang="en-US" dirty="0"/>
          </a:p>
          <a:p>
            <a:r>
              <a:rPr lang="en-US" dirty="0"/>
              <a:t>Location: your bedroom, the shower, your workplace, the park during the day, the park at night, their bedroom, the bathroom at the mall, your school, their car, their office</a:t>
            </a:r>
          </a:p>
          <a:p>
            <a:endParaRPr lang="en-US" dirty="0"/>
          </a:p>
          <a:p>
            <a:r>
              <a:rPr lang="en-US" dirty="0"/>
              <a:t>Activities:</a:t>
            </a:r>
          </a:p>
          <a:p>
            <a:r>
              <a:rPr lang="en-US" dirty="0"/>
              <a:t>Kiss on the cheek, oral sex, vaginal intercourse, holding hands, touching your penis, side hug, fist bump, kiss on the lips, anal sex, touching your thigh, touching your vulva, bear hug and high five</a:t>
            </a:r>
          </a:p>
          <a:p>
            <a:r>
              <a:rPr lang="en-US" dirty="0"/>
              <a:t>The teachers I am working with see the value in these</a:t>
            </a:r>
            <a:r>
              <a:rPr lang="en-US" baseline="0" dirty="0"/>
              <a:t> activities. They are in control of the words that get picked and are able to use that to lead their discussions. </a:t>
            </a:r>
          </a:p>
          <a:p>
            <a:r>
              <a:rPr lang="en-US" baseline="0" dirty="0"/>
              <a:t>For example, I had a grade 9 girl stalking a grade 9 boy. Both are intellectually disabled. He kept saying yes even though he was scared and uncomfortable. This activity allowed the teacher to teach him with the specific scenarios.</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13</a:t>
            </a:fld>
            <a:endParaRPr lang="en-US" dirty="0"/>
          </a:p>
        </p:txBody>
      </p:sp>
    </p:spTree>
    <p:extLst>
      <p:ext uri="{BB962C8B-B14F-4D97-AF65-F5344CB8AC3E}">
        <p14:creationId xmlns:p14="http://schemas.microsoft.com/office/powerpoint/2010/main" val="3589923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 picks</a:t>
            </a:r>
            <a:r>
              <a:rPr lang="en-US" baseline="0" dirty="0"/>
              <a:t> the pictures he/she wants to teach. Always try for some easy ones. As well, you may need to work on emotion words at this point.</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14</a:t>
            </a:fld>
            <a:endParaRPr lang="en-US" dirty="0"/>
          </a:p>
        </p:txBody>
      </p:sp>
    </p:spTree>
    <p:extLst>
      <p:ext uri="{BB962C8B-B14F-4D97-AF65-F5344CB8AC3E}">
        <p14:creationId xmlns:p14="http://schemas.microsoft.com/office/powerpoint/2010/main" val="402252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False-You can keep asking-develop a rule</a:t>
            </a:r>
            <a:r>
              <a:rPr lang="en-US" baseline="0" dirty="0"/>
              <a:t> with them</a:t>
            </a:r>
          </a:p>
          <a:p>
            <a:pPr marL="228600" indent="-228600">
              <a:buAutoNum type="arabicPeriod"/>
            </a:pPr>
            <a:r>
              <a:rPr lang="en-US" baseline="0" dirty="0"/>
              <a:t> False-hurtful stereotype-all persons can control their desire and urges.</a:t>
            </a:r>
          </a:p>
          <a:p>
            <a:pPr marL="228600" indent="-228600">
              <a:buAutoNum type="arabicPeriod"/>
            </a:pPr>
            <a:r>
              <a:rPr lang="en-US" baseline="0" dirty="0"/>
              <a:t>False-It is never the victim’s fault</a:t>
            </a:r>
          </a:p>
          <a:p>
            <a:pPr marL="228600" indent="-228600">
              <a:buAutoNum type="arabicPeriod"/>
            </a:pPr>
            <a:r>
              <a:rPr lang="en-US" baseline="0" dirty="0"/>
              <a:t>False-never the victim’s fault</a:t>
            </a:r>
          </a:p>
          <a:p>
            <a:pPr marL="228600" indent="-228600">
              <a:buAutoNum type="arabicPeriod"/>
            </a:pPr>
            <a:r>
              <a:rPr lang="en-US" baseline="0" dirty="0"/>
              <a:t>True-most sexual assault is committed by someone the person knows</a:t>
            </a:r>
          </a:p>
          <a:p>
            <a:pPr marL="228600" indent="-228600">
              <a:buAutoNum type="arabicPeriod"/>
            </a:pPr>
            <a:r>
              <a:rPr lang="en-US" baseline="0" dirty="0"/>
              <a:t>False-Consent is both verbal and nonverbal and people say no differently. It is important to read the cues.</a:t>
            </a:r>
          </a:p>
          <a:p>
            <a:pPr marL="228600" indent="-228600">
              <a:buAutoNum type="arabicPeriod"/>
            </a:pPr>
            <a:r>
              <a:rPr lang="en-US" baseline="0" dirty="0"/>
              <a:t>True-If your partner does not ask for consent, or if they do and you refuse, then it is assault.</a:t>
            </a:r>
          </a:p>
          <a:p>
            <a:pPr marL="228600" indent="-228600">
              <a:buAutoNum type="arabicPeriod"/>
            </a:pPr>
            <a:r>
              <a:rPr lang="en-US" baseline="0" dirty="0"/>
              <a:t>False-Usually by someone they know</a:t>
            </a:r>
          </a:p>
          <a:p>
            <a:pPr marL="228600" indent="-228600">
              <a:buAutoNum type="arabicPeriod"/>
            </a:pPr>
            <a:r>
              <a:rPr lang="en-US" baseline="0" dirty="0"/>
              <a:t>Consent is ongoing and must be asked for each and every time.</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15</a:t>
            </a:fld>
            <a:endParaRPr lang="en-US" dirty="0"/>
          </a:p>
        </p:txBody>
      </p:sp>
    </p:spTree>
    <p:extLst>
      <p:ext uri="{BB962C8B-B14F-4D97-AF65-F5344CB8AC3E}">
        <p14:creationId xmlns:p14="http://schemas.microsoft.com/office/powerpoint/2010/main" val="174138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True-Alcohol can lower the inhibitions, which means they cannot make good decisions like they were sober. Many people use this</a:t>
            </a:r>
            <a:r>
              <a:rPr lang="en-US" baseline="0" dirty="0"/>
              <a:t> to their advantage.</a:t>
            </a:r>
          </a:p>
          <a:p>
            <a:r>
              <a:rPr lang="en-US" baseline="0" dirty="0"/>
              <a:t>11.True-Consetn must be communicated-this is never okay</a:t>
            </a:r>
          </a:p>
          <a:p>
            <a:r>
              <a:rPr lang="en-US" dirty="0"/>
              <a:t>12. True-A person who is asleep cannot consent;/</a:t>
            </a:r>
          </a:p>
          <a:p>
            <a:r>
              <a:rPr lang="en-US" dirty="0"/>
              <a:t>13. False-No one is ever obligated to have sex</a:t>
            </a:r>
          </a:p>
          <a:p>
            <a:r>
              <a:rPr lang="en-US" dirty="0"/>
              <a:t>14. True-Consent be nonverbal or verbal</a:t>
            </a:r>
          </a:p>
          <a:p>
            <a:r>
              <a:rPr lang="en-US" dirty="0"/>
              <a:t>15. True-Your respite worker is in a position of power and therefore sexual activity would be considered assault.</a:t>
            </a:r>
          </a:p>
          <a:p>
            <a:r>
              <a:rPr lang="en-US" dirty="0"/>
              <a:t>16. False- Your boss is in  apposition of power</a:t>
            </a:r>
          </a:p>
          <a:p>
            <a:r>
              <a:rPr lang="en-US" dirty="0"/>
              <a:t>17. True-This is true with some</a:t>
            </a:r>
            <a:r>
              <a:rPr lang="en-US" baseline="0" dirty="0"/>
              <a:t> exceptions (1) the person cannot abuse their power to force you to have sexual activity ;(2) unmarried persons younger than 18 cannot legally have anal intercourse regardless of sexual identity; (3) the person you are sexual with must also be older than 16.</a:t>
            </a:r>
          </a:p>
          <a:p>
            <a:r>
              <a:rPr lang="en-US" baseline="0" dirty="0"/>
              <a:t>18. False-Current Cdn law stated that unmarried persons younger than 18 are not legally permitted to have anal intercourse, regardless of sexual identity.</a:t>
            </a:r>
          </a:p>
          <a:p>
            <a:r>
              <a:rPr lang="en-US" baseline="0" dirty="0"/>
              <a:t>19. Consent must be free of coercion (force). If you hit someone, you may be forcing them to make a decision they did not want to make,</a:t>
            </a:r>
          </a:p>
          <a:p>
            <a:r>
              <a:rPr lang="en-US" baseline="0" dirty="0"/>
              <a:t>20. True-Consent is ongoing and specific and must be asked and answered each time.</a:t>
            </a:r>
          </a:p>
          <a:p>
            <a:endParaRPr lang="en-US" baseline="0" dirty="0"/>
          </a:p>
          <a:p>
            <a:r>
              <a:rPr lang="en-US" baseline="0" dirty="0"/>
              <a:t>This could be a pre-test and your teaching could be informed from their errors.</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16</a:t>
            </a:fld>
            <a:endParaRPr lang="en-US" dirty="0"/>
          </a:p>
        </p:txBody>
      </p:sp>
    </p:spTree>
    <p:extLst>
      <p:ext uri="{BB962C8B-B14F-4D97-AF65-F5344CB8AC3E}">
        <p14:creationId xmlns:p14="http://schemas.microsoft.com/office/powerpoint/2010/main" val="375022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233690"/>
          </a:xfrm>
        </p:spPr>
        <p:txBody>
          <a:bodyPr/>
          <a:lstStyle/>
          <a:p>
            <a:r>
              <a:rPr lang="en-US" dirty="0"/>
              <a:t>Social skills are inherent in all of the five pillars. They</a:t>
            </a:r>
            <a:r>
              <a:rPr lang="en-US" baseline="0" dirty="0"/>
              <a:t> are essential for navigating healthy relationships and sexuality, as being able to read and interpret the cues of others is imperative.</a:t>
            </a:r>
          </a:p>
          <a:p>
            <a:r>
              <a:rPr lang="en-US" baseline="0" dirty="0"/>
              <a:t>Talk to parents and explain that romantic and sexual relationships can take all forms.</a:t>
            </a:r>
          </a:p>
          <a:p>
            <a:r>
              <a:rPr lang="en-US" baseline="0" dirty="0"/>
              <a:t>The journey of sexuality begins with an individual person. All persons have a sexual identity, a way they experience their sexual orientation. Many folks with ID’s are not encouraged to explore their sexual identities as they are seen as asexual. Often care workers express heterosexual values but if you recall from my previous webinar, we must check our values when working with students. We do not get to influence their values. </a:t>
            </a:r>
          </a:p>
          <a:p>
            <a:r>
              <a:rPr lang="en-US" baseline="0" dirty="0"/>
              <a:t>Being included in</a:t>
            </a:r>
            <a:r>
              <a:rPr lang="en-US" dirty="0"/>
              <a:t> </a:t>
            </a:r>
            <a:r>
              <a:rPr lang="en-US" baseline="0" dirty="0"/>
              <a:t>sexuality education reduces shame and supports positive self-esteem. It also means that a person’s peers may consider them as a sexual being.</a:t>
            </a:r>
          </a:p>
          <a:p>
            <a:r>
              <a:rPr lang="en-US" baseline="0" dirty="0"/>
              <a:t>Good sexuality education will consider what is age-appropriate, ensuring that developmental level is not the sole factor contributing to learning.</a:t>
            </a:r>
          </a:p>
          <a:p>
            <a:r>
              <a:rPr lang="en-US" baseline="0" dirty="0"/>
              <a:t>Peer education is some of the most important sexuality education that a person can receive. Although the peers may not be accurate, it is valid social learning. They tend to teach the “good stuff”, slang and varieties of other important facts for adolescents that they can only learn from their peers. Peers help with flirting, reading and writing love notes, talking about relationships and age –appropriate scenarios only peers can teach. Sometimes educators or parents can be awkward and this is a topic that should never be awkward, vague or closed off. It is necessary to be direct and clear. Often persons with ID’s are isolated from their peers and this can cause serious issues.</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17</a:t>
            </a:fld>
            <a:endParaRPr lang="en-US" dirty="0"/>
          </a:p>
        </p:txBody>
      </p:sp>
    </p:spTree>
    <p:extLst>
      <p:ext uri="{BB962C8B-B14F-4D97-AF65-F5344CB8AC3E}">
        <p14:creationId xmlns:p14="http://schemas.microsoft.com/office/powerpoint/2010/main" val="77421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greatly impact how they select sexual partners. There is some risk of perpetrators with ID’s seeking children as sexual partners or accessing illegal explicit materials that display children. </a:t>
            </a:r>
          </a:p>
          <a:p>
            <a:r>
              <a:rPr lang="en-US" dirty="0"/>
              <a:t>Give example and reference social story about John Doe who is in grade 9 but is attracted to a boy in grade 4 due their similar interests.</a:t>
            </a:r>
            <a:r>
              <a:rPr lang="en-US" baseline="0" dirty="0"/>
              <a:t> Share stories of examples of how to teach age-appropriate behaviors through explicit instruction. Teaching should begin early so as to get into bad behaviors that are hard to undo. Find appropriate replacement behaviors-Emily’s example-instead of playing with toy cars, help clean the family car or collect pictures of cars.</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18</a:t>
            </a:fld>
            <a:endParaRPr lang="en-US" dirty="0"/>
          </a:p>
        </p:txBody>
      </p:sp>
    </p:spTree>
    <p:extLst>
      <p:ext uri="{BB962C8B-B14F-4D97-AF65-F5344CB8AC3E}">
        <p14:creationId xmlns:p14="http://schemas.microsoft.com/office/powerpoint/2010/main" val="1133395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the page 184 and adapt for what they need to teach so their students will be successful.</a:t>
            </a:r>
          </a:p>
          <a:p>
            <a:r>
              <a:rPr lang="en-US" dirty="0"/>
              <a:t>Who do you want to date? Have you helped them to understand their sexual identity? Do they know whom they are attracted?</a:t>
            </a:r>
          </a:p>
          <a:p>
            <a:r>
              <a:rPr lang="en-US" dirty="0"/>
              <a:t>Do they have phone and texting skills-communication skills are key-what about rejection-think</a:t>
            </a:r>
            <a:r>
              <a:rPr lang="en-US" baseline="0" dirty="0"/>
              <a:t> back to PEERS, we don’t get to be friends with everyone and we don’t get to date whoever we want.</a:t>
            </a:r>
          </a:p>
          <a:p>
            <a:r>
              <a:rPr lang="en-US" baseline="0" dirty="0"/>
              <a:t>When the activity is picked, do they have the skills to attend and be appropriate in that setting? </a:t>
            </a:r>
          </a:p>
          <a:p>
            <a:r>
              <a:rPr lang="en-US" baseline="0" dirty="0"/>
              <a:t>Have you taught hygiene skills? Clothing skills?</a:t>
            </a:r>
          </a:p>
          <a:p>
            <a:r>
              <a:rPr lang="en-US" baseline="0" dirty="0"/>
              <a:t>Time management and calendar skills</a:t>
            </a:r>
          </a:p>
          <a:p>
            <a:r>
              <a:rPr lang="en-US" baseline="0" dirty="0"/>
              <a:t>Where? Safety skills within locations? Public vs private? Plans?</a:t>
            </a:r>
          </a:p>
          <a:p>
            <a:r>
              <a:rPr lang="en-US" baseline="0" dirty="0"/>
              <a:t>How will you get there?- Transportation skills</a:t>
            </a:r>
          </a:p>
          <a:p>
            <a:r>
              <a:rPr lang="en-US" baseline="0" dirty="0"/>
              <a:t>Cost? Who is paying? Bank skills?</a:t>
            </a:r>
          </a:p>
          <a:p>
            <a:r>
              <a:rPr lang="en-US" baseline="0" dirty="0"/>
              <a:t>When is it over? Reading body language or has a time been set? The end of the event?</a:t>
            </a:r>
          </a:p>
          <a:p>
            <a:r>
              <a:rPr lang="en-US" baseline="0" dirty="0"/>
              <a:t>Getting home?</a:t>
            </a:r>
          </a:p>
          <a:p>
            <a:r>
              <a:rPr lang="en-US" baseline="0" dirty="0"/>
              <a:t>What if the date is not good? Can they call 911-do they know what to do?</a:t>
            </a:r>
          </a:p>
          <a:p>
            <a:r>
              <a:rPr lang="en-US" baseline="0" dirty="0"/>
              <a:t>If it is going well, what’s next?</a:t>
            </a:r>
          </a:p>
          <a:p>
            <a:r>
              <a:rPr lang="en-US" baseline="0" dirty="0"/>
              <a:t>Remember that dating is a social skill and it will take explicit instruction and practice. The best idea is to use positive role play scenarios, social stories and direct support.</a:t>
            </a:r>
          </a:p>
          <a:p>
            <a:r>
              <a:rPr lang="en-US" baseline="0" dirty="0"/>
              <a:t>Try to focus on “Only as Special as Necessary” and moving towards independence.</a:t>
            </a:r>
          </a:p>
          <a:p>
            <a:endParaRPr lang="en-US" dirty="0"/>
          </a:p>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19</a:t>
            </a:fld>
            <a:endParaRPr lang="en-US" dirty="0"/>
          </a:p>
        </p:txBody>
      </p:sp>
    </p:spTree>
    <p:extLst>
      <p:ext uri="{BB962C8B-B14F-4D97-AF65-F5344CB8AC3E}">
        <p14:creationId xmlns:p14="http://schemas.microsoft.com/office/powerpoint/2010/main" val="323472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2</a:t>
            </a:fld>
            <a:endParaRPr lang="en-US" dirty="0"/>
          </a:p>
        </p:txBody>
      </p:sp>
    </p:spTree>
    <p:extLst>
      <p:ext uri="{BB962C8B-B14F-4D97-AF65-F5344CB8AC3E}">
        <p14:creationId xmlns:p14="http://schemas.microsoft.com/office/powerpoint/2010/main" val="2646680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20</a:t>
            </a:fld>
            <a:endParaRPr lang="en-US" dirty="0"/>
          </a:p>
        </p:txBody>
      </p:sp>
    </p:spTree>
    <p:extLst>
      <p:ext uri="{BB962C8B-B14F-4D97-AF65-F5344CB8AC3E}">
        <p14:creationId xmlns:p14="http://schemas.microsoft.com/office/powerpoint/2010/main" val="1433568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21</a:t>
            </a:fld>
            <a:endParaRPr lang="en-US" dirty="0"/>
          </a:p>
        </p:txBody>
      </p:sp>
    </p:spTree>
    <p:extLst>
      <p:ext uri="{BB962C8B-B14F-4D97-AF65-F5344CB8AC3E}">
        <p14:creationId xmlns:p14="http://schemas.microsoft.com/office/powerpoint/2010/main" val="1312685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program that I use to teach about boundaries. I have used the app most recently with great success</a:t>
            </a:r>
            <a:r>
              <a:rPr lang="en-US" baseline="0" dirty="0"/>
              <a:t> as well as a follow-up with specific social stories.</a:t>
            </a:r>
          </a:p>
          <a:p>
            <a:r>
              <a:rPr lang="en-US" baseline="0" dirty="0"/>
              <a:t>Teaching and respecting boundaries addresses both risk reduction and prevention of sexualized violence for persons with ID’s.</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22</a:t>
            </a:fld>
            <a:endParaRPr lang="en-US" dirty="0"/>
          </a:p>
        </p:txBody>
      </p:sp>
    </p:spTree>
    <p:extLst>
      <p:ext uri="{BB962C8B-B14F-4D97-AF65-F5344CB8AC3E}">
        <p14:creationId xmlns:p14="http://schemas.microsoft.com/office/powerpoint/2010/main" val="1949232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23</a:t>
            </a:fld>
            <a:endParaRPr lang="en-US" dirty="0"/>
          </a:p>
        </p:txBody>
      </p:sp>
    </p:spTree>
    <p:extLst>
      <p:ext uri="{BB962C8B-B14F-4D97-AF65-F5344CB8AC3E}">
        <p14:creationId xmlns:p14="http://schemas.microsoft.com/office/powerpoint/2010/main" val="325775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teach about the type of relationship an individual may be involved in, this</a:t>
            </a:r>
            <a:r>
              <a:rPr lang="en-US" baseline="0" dirty="0"/>
              <a:t> activity gets them started.</a:t>
            </a:r>
          </a:p>
          <a:p>
            <a:r>
              <a:rPr lang="en-US" baseline="0" dirty="0"/>
              <a:t>You would start with a variety of behaviors in a relationship and have some that are healthy, unhealthy and abusive. You will need a blank sheet with three columns and they put the behavior into the column they think fits best. </a:t>
            </a:r>
          </a:p>
          <a:p>
            <a:r>
              <a:rPr lang="en-US" baseline="0" dirty="0"/>
              <a:t>For example: healthy: Trusting each other, having time alone, communicating with each other, accepting each other etc.</a:t>
            </a:r>
          </a:p>
          <a:p>
            <a:r>
              <a:rPr lang="en-US" baseline="0" dirty="0"/>
              <a:t>Unhealthy: Getting angry quickly, wishing you were apart, not having fun together, being angry all the time, your partner tries to change you</a:t>
            </a:r>
          </a:p>
          <a:p>
            <a:r>
              <a:rPr lang="en-US" baseline="0" dirty="0"/>
              <a:t>Abusive: being controlling of your partner, being mean to your partner, lie constantly, you feel hurt, you feel scared, your partner is violent</a:t>
            </a:r>
          </a:p>
          <a:p>
            <a:endParaRPr lang="en-US" baseline="0" dirty="0"/>
          </a:p>
          <a:p>
            <a:r>
              <a:rPr lang="en-US" baseline="0" dirty="0"/>
              <a:t>These can be role played and scenarios can be created based on circumstances through social stories.</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31</a:t>
            </a:fld>
            <a:endParaRPr lang="en-US" dirty="0"/>
          </a:p>
        </p:txBody>
      </p:sp>
    </p:spTree>
    <p:extLst>
      <p:ext uri="{BB962C8B-B14F-4D97-AF65-F5344CB8AC3E}">
        <p14:creationId xmlns:p14="http://schemas.microsoft.com/office/powerpoint/2010/main" val="1815136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likelihood of experiencing sexualized violence, and the statistics on people with ID’s as sexual offenders, legal education is the key. People with ID’s may not understand that there are legal implications to their behaviors; they may think they could get into</a:t>
            </a:r>
            <a:r>
              <a:rPr lang="en-US" baseline="0" dirty="0"/>
              <a:t> trouble with parents or authority figures, but not necessarily that they are breaking the law</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50</a:t>
            </a:fld>
            <a:endParaRPr lang="en-US" dirty="0"/>
          </a:p>
        </p:txBody>
      </p:sp>
    </p:spTree>
    <p:extLst>
      <p:ext uri="{BB962C8B-B14F-4D97-AF65-F5344CB8AC3E}">
        <p14:creationId xmlns:p14="http://schemas.microsoft.com/office/powerpoint/2010/main" val="3544201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51</a:t>
            </a:fld>
            <a:endParaRPr lang="en-US" dirty="0"/>
          </a:p>
        </p:txBody>
      </p:sp>
    </p:spTree>
    <p:extLst>
      <p:ext uri="{BB962C8B-B14F-4D97-AF65-F5344CB8AC3E}">
        <p14:creationId xmlns:p14="http://schemas.microsoft.com/office/powerpoint/2010/main" val="327412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person in</a:t>
            </a:r>
            <a:r>
              <a:rPr lang="en-US" baseline="0" dirty="0"/>
              <a:t> a position of power can help a disabled person navigate their own sexuality by supporting their hopes, dreams, and wishes and helping broaden their social circle and build relationships with others. Fear of exploitation is not a reason to ban sexuality of person’s with ID’s instead sexuality education and support are the answers.</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52</a:t>
            </a:fld>
            <a:endParaRPr lang="en-US" dirty="0"/>
          </a:p>
        </p:txBody>
      </p:sp>
    </p:spTree>
    <p:extLst>
      <p:ext uri="{BB962C8B-B14F-4D97-AF65-F5344CB8AC3E}">
        <p14:creationId xmlns:p14="http://schemas.microsoft.com/office/powerpoint/2010/main" val="2373830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a:t>
            </a:r>
          </a:p>
        </p:txBody>
      </p:sp>
      <p:sp>
        <p:nvSpPr>
          <p:cNvPr id="4" name="Slide Number Placeholder 3"/>
          <p:cNvSpPr>
            <a:spLocks noGrp="1"/>
          </p:cNvSpPr>
          <p:nvPr>
            <p:ph type="sldNum" sz="quarter" idx="10"/>
          </p:nvPr>
        </p:nvSpPr>
        <p:spPr/>
        <p:txBody>
          <a:bodyPr/>
          <a:lstStyle/>
          <a:p>
            <a:fld id="{5A7A6E83-CDDB-4D9C-B989-FF33B9BCCDD3}" type="slidenum">
              <a:rPr lang="en-US" smtClean="0"/>
              <a:t>53</a:t>
            </a:fld>
            <a:endParaRPr lang="en-US" dirty="0"/>
          </a:p>
        </p:txBody>
      </p:sp>
    </p:spTree>
    <p:extLst>
      <p:ext uri="{BB962C8B-B14F-4D97-AF65-F5344CB8AC3E}">
        <p14:creationId xmlns:p14="http://schemas.microsoft.com/office/powerpoint/2010/main" val="3651129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54</a:t>
            </a:fld>
            <a:endParaRPr lang="en-US" dirty="0"/>
          </a:p>
        </p:txBody>
      </p:sp>
    </p:spTree>
    <p:extLst>
      <p:ext uri="{BB962C8B-B14F-4D97-AF65-F5344CB8AC3E}">
        <p14:creationId xmlns:p14="http://schemas.microsoft.com/office/powerpoint/2010/main" val="172621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five areas that need to be addressed when you are teaching sexuality education to </a:t>
            </a:r>
            <a:r>
              <a:rPr lang="en-US" dirty="0" smtClean="0"/>
              <a:t>persons </a:t>
            </a:r>
            <a:r>
              <a:rPr lang="en-US" dirty="0"/>
              <a:t>with intellectual disabilities. There is no particular order. Teach what you need to teach the moment the students needs it.</a:t>
            </a:r>
          </a:p>
        </p:txBody>
      </p:sp>
      <p:sp>
        <p:nvSpPr>
          <p:cNvPr id="4" name="Slide Number Placeholder 3"/>
          <p:cNvSpPr>
            <a:spLocks noGrp="1"/>
          </p:cNvSpPr>
          <p:nvPr>
            <p:ph type="sldNum" sz="quarter" idx="10"/>
          </p:nvPr>
        </p:nvSpPr>
        <p:spPr/>
        <p:txBody>
          <a:bodyPr/>
          <a:lstStyle/>
          <a:p>
            <a:fld id="{5A7A6E83-CDDB-4D9C-B989-FF33B9BCCDD3}" type="slidenum">
              <a:rPr lang="en-US" smtClean="0"/>
              <a:t>3</a:t>
            </a:fld>
            <a:endParaRPr lang="en-US" dirty="0"/>
          </a:p>
        </p:txBody>
      </p:sp>
    </p:spTree>
    <p:extLst>
      <p:ext uri="{BB962C8B-B14F-4D97-AF65-F5344CB8AC3E}">
        <p14:creationId xmlns:p14="http://schemas.microsoft.com/office/powerpoint/2010/main" val="1502830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55</a:t>
            </a:fld>
            <a:endParaRPr lang="en-US" dirty="0"/>
          </a:p>
        </p:txBody>
      </p:sp>
    </p:spTree>
    <p:extLst>
      <p:ext uri="{BB962C8B-B14F-4D97-AF65-F5344CB8AC3E}">
        <p14:creationId xmlns:p14="http://schemas.microsoft.com/office/powerpoint/2010/main" val="2845009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56</a:t>
            </a:fld>
            <a:endParaRPr lang="en-US" dirty="0"/>
          </a:p>
        </p:txBody>
      </p:sp>
    </p:spTree>
    <p:extLst>
      <p:ext uri="{BB962C8B-B14F-4D97-AF65-F5344CB8AC3E}">
        <p14:creationId xmlns:p14="http://schemas.microsoft.com/office/powerpoint/2010/main" val="464792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a student who was desperate to see people having sex. He had tried to reach out on social media but was shut down. Although he is a person with an intellectual disability,</a:t>
            </a:r>
            <a:r>
              <a:rPr lang="en-US" baseline="0" dirty="0"/>
              <a:t> he joined the computer club. This allowed him access to all types of devices. He asked to borrow a video camera for a project(This was a preferred way for him to do his projects) so the teacher allowed it. He then set the camera up in the ceiling of his sister’s bedroom. He was sure she was having sex. He was accurate and he got his video. He then shared it on social media. Of course, the sister didn’t press charges.</a:t>
            </a:r>
          </a:p>
          <a:p>
            <a:r>
              <a:rPr lang="en-US" baseline="0" dirty="0"/>
              <a:t>Then he tried the same thing with two friends he met in the GSA group. This was a different story. The parents of both girls went to the RCMP and the student was charged. The school had been implementing programming as well but sometimes their behaviors are too much.</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57</a:t>
            </a:fld>
            <a:endParaRPr lang="en-US" dirty="0"/>
          </a:p>
        </p:txBody>
      </p:sp>
    </p:spTree>
    <p:extLst>
      <p:ext uri="{BB962C8B-B14F-4D97-AF65-F5344CB8AC3E}">
        <p14:creationId xmlns:p14="http://schemas.microsoft.com/office/powerpoint/2010/main" val="1138278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CH story about housecoat</a:t>
            </a:r>
          </a:p>
          <a:p>
            <a:r>
              <a:rPr lang="en-US" dirty="0"/>
              <a:t>I was working with a family of a high school student with ASD. The dad recently remarried and his new wife was commenting about my student going from his bedroom to the bathroom naked</a:t>
            </a:r>
            <a:r>
              <a:rPr lang="en-US" baseline="0" dirty="0"/>
              <a:t> and vice versa. The dad and son had been bachelors for more than 7 years and got into some bad habits. </a:t>
            </a:r>
          </a:p>
          <a:p>
            <a:r>
              <a:rPr lang="en-US" baseline="0" dirty="0"/>
              <a:t>The student and I created a social story about what to wear around the house. We put up a visual by the door to remind him to put on a  robe or pajama pants. The issue was fixed very simply. It is crucial to address these issues before they cause issues. </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58</a:t>
            </a:fld>
            <a:endParaRPr lang="en-US" dirty="0"/>
          </a:p>
        </p:txBody>
      </p:sp>
    </p:spTree>
    <p:extLst>
      <p:ext uri="{BB962C8B-B14F-4D97-AF65-F5344CB8AC3E}">
        <p14:creationId xmlns:p14="http://schemas.microsoft.com/office/powerpoint/2010/main" val="327423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59</a:t>
            </a:fld>
            <a:endParaRPr lang="en-US" dirty="0"/>
          </a:p>
        </p:txBody>
      </p:sp>
    </p:spTree>
    <p:extLst>
      <p:ext uri="{BB962C8B-B14F-4D97-AF65-F5344CB8AC3E}">
        <p14:creationId xmlns:p14="http://schemas.microsoft.com/office/powerpoint/2010/main" val="2500625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a</a:t>
            </a:r>
            <a:r>
              <a:rPr lang="en-US" baseline="0" dirty="0"/>
              <a:t> situation where a teacher said during the session that she felt anal intercourse should be illegal for all ages. This was awkward as she was obviously going to be a teacher who would only teach heterosexist sexuality education. </a:t>
            </a:r>
          </a:p>
          <a:p>
            <a:r>
              <a:rPr lang="en-US" baseline="0" dirty="0"/>
              <a:t>During the break, I took her aside and said that her values were shining through. She had realized what she said was wrong. She told me she wasn’t sure if she could teach any other way. </a:t>
            </a:r>
          </a:p>
          <a:p>
            <a:r>
              <a:rPr lang="en-US" baseline="0" dirty="0"/>
              <a:t>I suggested that she abstain if possible and take a pass on teaching this material. I asked her to think about it and get back to me.</a:t>
            </a:r>
          </a:p>
          <a:p>
            <a:r>
              <a:rPr lang="en-US" baseline="0" dirty="0"/>
              <a:t>Fortunately for her, there are 5 other people trained in her building. I am still sad for her but we cannot change everyone. </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60</a:t>
            </a:fld>
            <a:endParaRPr lang="en-US" dirty="0"/>
          </a:p>
        </p:txBody>
      </p:sp>
    </p:spTree>
    <p:extLst>
      <p:ext uri="{BB962C8B-B14F-4D97-AF65-F5344CB8AC3E}">
        <p14:creationId xmlns:p14="http://schemas.microsoft.com/office/powerpoint/2010/main" val="392536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61</a:t>
            </a:fld>
            <a:endParaRPr lang="en-US" dirty="0"/>
          </a:p>
        </p:txBody>
      </p:sp>
    </p:spTree>
    <p:extLst>
      <p:ext uri="{BB962C8B-B14F-4D97-AF65-F5344CB8AC3E}">
        <p14:creationId xmlns:p14="http://schemas.microsoft.com/office/powerpoint/2010/main" val="3109625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student with an intellectual disability started inappropriate touching in grade 5. We implemented public vs private and several social stories to support the programming.</a:t>
            </a:r>
            <a:r>
              <a:rPr lang="en-US" baseline="0" dirty="0"/>
              <a:t> </a:t>
            </a:r>
          </a:p>
          <a:p>
            <a:r>
              <a:rPr lang="en-US" baseline="0" dirty="0"/>
              <a:t>In grade 6, the programming was dropped.</a:t>
            </a:r>
          </a:p>
          <a:p>
            <a:r>
              <a:rPr lang="en-US" baseline="0" dirty="0"/>
              <a:t>IN grade 7, his English teacher caught him on a Snap Chat account during their writing period. When he confiscated the Chrome Book, the administration found seven snap Chat accounts open. The student was sending naked pictures of himself to a variety of people he thought were his age. As it turned out,, they were adult men trying to lure him into meeting.</a:t>
            </a:r>
          </a:p>
          <a:p>
            <a:r>
              <a:rPr lang="en-US" baseline="0" dirty="0"/>
              <a:t>The RCMP became involved and his devices were confiscated.</a:t>
            </a:r>
          </a:p>
          <a:p>
            <a:r>
              <a:rPr lang="en-US" baseline="0" dirty="0"/>
              <a:t>The programming at school became very clear. The social stories were  videotaped and put on an IPad (without internet) and he was able to watch them twice daily. He is not allowed on a computer with an adult sitting beside him.</a:t>
            </a:r>
          </a:p>
          <a:p>
            <a:r>
              <a:rPr lang="en-US" baseline="0" dirty="0"/>
              <a:t>In grade 9, he was caught sending pictures to a 20 year old girl with Down Syndrome. She was desperate for a boyfriend and asked him to be her boyfriend. He said he would be her boyfriend if she sent him a naked picture of herself. He sent a naked picture of himself to her and then she was in possession of pornography. The mom called me and we dealt with the RCMP and the families. </a:t>
            </a:r>
          </a:p>
          <a:p>
            <a:r>
              <a:rPr lang="en-US" baseline="0" dirty="0"/>
              <a:t>No events have happened at school since we implemented our programming. The problem is that he is quite savvy with technology and his parents are not. </a:t>
            </a:r>
          </a:p>
          <a:p>
            <a:r>
              <a:rPr lang="en-US" baseline="0" dirty="0"/>
              <a:t>He has been caught videotaping others, luring, he has been caught being nude in public etc. </a:t>
            </a:r>
          </a:p>
          <a:p>
            <a:r>
              <a:rPr lang="en-US" baseline="0" dirty="0"/>
              <a:t>His recidivistic behaviors are still happening and he is getting professional help, but it takes time. </a:t>
            </a:r>
          </a:p>
          <a:p>
            <a:r>
              <a:rPr lang="en-US" baseline="0" dirty="0"/>
              <a:t>The message I give to teachers all the time, is “Don’t stop the programming”. Just because we don’t see the behaviors at school or home. Does not mean that they can stop the programing.</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67</a:t>
            </a:fld>
            <a:endParaRPr lang="en-US" dirty="0"/>
          </a:p>
        </p:txBody>
      </p:sp>
    </p:spTree>
    <p:extLst>
      <p:ext uri="{BB962C8B-B14F-4D97-AF65-F5344CB8AC3E}">
        <p14:creationId xmlns:p14="http://schemas.microsoft.com/office/powerpoint/2010/main" val="4232205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73</a:t>
            </a:fld>
            <a:endParaRPr lang="en-US" dirty="0"/>
          </a:p>
        </p:txBody>
      </p:sp>
    </p:spTree>
    <p:extLst>
      <p:ext uri="{BB962C8B-B14F-4D97-AF65-F5344CB8AC3E}">
        <p14:creationId xmlns:p14="http://schemas.microsoft.com/office/powerpoint/2010/main" val="3828322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12 statements. On</a:t>
            </a:r>
            <a:r>
              <a:rPr lang="en-US" baseline="0" dirty="0"/>
              <a:t>e suggestion would be to sit with your students and present a few of these at a time. As they pick them and read them (or they are read out loud), have a clear discussion about the rule and/or the law. Many statements will lead to further teaching. You may decide to talk about alcohol and drug use, HIV, review consent, pornography etc. </a:t>
            </a:r>
          </a:p>
          <a:p>
            <a:r>
              <a:rPr lang="en-US" baseline="0" dirty="0"/>
              <a:t>The idea behind these activities is to have a starting point. You may decide to use this a pre-test to determine where you should start teaching. Or as a post-test after you have completed a section of teaching. </a:t>
            </a:r>
          </a:p>
          <a:p>
            <a:r>
              <a:rPr lang="en-US" baseline="0" dirty="0"/>
              <a:t>In my experience, many of our students need these topics reviewed repeatedly. </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74</a:t>
            </a:fld>
            <a:endParaRPr lang="en-US" dirty="0"/>
          </a:p>
        </p:txBody>
      </p:sp>
    </p:spTree>
    <p:extLst>
      <p:ext uri="{BB962C8B-B14F-4D97-AF65-F5344CB8AC3E}">
        <p14:creationId xmlns:p14="http://schemas.microsoft.com/office/powerpoint/2010/main" val="38603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Consent, by its very definition, is a yes. It is a “knowing or voluntary agreement to engage in sexual </a:t>
            </a:r>
            <a:r>
              <a:rPr lang="en-US" dirty="0" smtClean="0"/>
              <a:t>activity”. </a:t>
            </a:r>
            <a:r>
              <a:rPr lang="en-US" dirty="0"/>
              <a:t>It is fairly easy to find materials supporting the idea they we need to teach consent early-which we are doing very well-too well. Children, especially those with ID’s are</a:t>
            </a:r>
            <a:r>
              <a:rPr lang="en-US" baseline="0" dirty="0"/>
              <a:t> taught task-compliance and follow-through; they learn what is expected of them and go along with it; they learn “yes”. What these individuals are learning is not true consent-it is compliance.</a:t>
            </a:r>
          </a:p>
          <a:p>
            <a:r>
              <a:rPr lang="en-US" baseline="0" dirty="0"/>
              <a:t>In teaching human rights and sexuality to persons with ID’s over compliance must be viewed as non-competency (saying yes because they do not know how to say no). Persons with ID’s may be over-compliant because they are used to environments where their agency is taken from them. Support workers in residential care facilities have shared that some residents feel that consent is a trick. Students feel that they will get into trouble for saying no so they become increasingly , compliant. Sometimes persons with ID’s may be good at saying no, but they are afraid to hurt another person's feelings. As well, my opinion is that when someone pays them attention and whatever is happening may feel good, they cannot say no. Over compliance reflects a skill deficit and a significant gap in learning, which means there is a gap in teaching.</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4</a:t>
            </a:fld>
            <a:endParaRPr lang="en-US" dirty="0"/>
          </a:p>
        </p:txBody>
      </p:sp>
    </p:spTree>
    <p:extLst>
      <p:ext uri="{BB962C8B-B14F-4D97-AF65-F5344CB8AC3E}">
        <p14:creationId xmlns:p14="http://schemas.microsoft.com/office/powerpoint/2010/main" val="2242820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 have been training others in these topics, I find that a person’s values do interfere with the teaching. People ask me about religious beliefs all the time as an example. I try to explain that we must try our best to teach without judgement.</a:t>
            </a:r>
          </a:p>
          <a:p>
            <a:r>
              <a:rPr lang="en-US" baseline="0" dirty="0"/>
              <a:t>I was working with a student last week who had been caught by his parent watching pornography on his phone. He was surprised that he got caught and was embarrassed. His parents shared the story in a meeting and I met with him to talk about programming. As we were talking, he said, “ Annamarie, you are not embarrassed to talk about this with me?” I explained that it was my role to support him and help to keep him safe. His next question stopped me: “Are all teachers going to feel the same way?” I assured him that they would. I also said if you don’t feel supported, there are other people who can support you both at school and in the community. At the end of our time, we had gone in a very different direction but very valuable. It is critical that we do not judge our students. They get into situations and they don't know how to get out. Let’s be honest, they can be curious and often get caught more than their typically developed peers.</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75</a:t>
            </a:fld>
            <a:endParaRPr lang="en-US" dirty="0"/>
          </a:p>
        </p:txBody>
      </p:sp>
    </p:spTree>
    <p:extLst>
      <p:ext uri="{BB962C8B-B14F-4D97-AF65-F5344CB8AC3E}">
        <p14:creationId xmlns:p14="http://schemas.microsoft.com/office/powerpoint/2010/main" val="235785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NS Education Act</a:t>
            </a:r>
            <a:r>
              <a:rPr lang="en-US" dirty="0"/>
              <a:t>: It is the duty of every teacher in a public school under the</a:t>
            </a:r>
          </a:p>
          <a:p>
            <a:r>
              <a:rPr lang="en-US" dirty="0"/>
              <a:t>jurisdiction of a regional center to (a) respect the rights of students;</a:t>
            </a:r>
          </a:p>
          <a:p>
            <a:r>
              <a:rPr lang="en-US" dirty="0"/>
              <a:t>NB-</a:t>
            </a:r>
            <a:r>
              <a:rPr lang="en-US" sz="1200" kern="1200" dirty="0">
                <a:solidFill>
                  <a:schemeClr val="tx1"/>
                </a:solidFill>
                <a:effectLst/>
                <a:latin typeface="+mn-lt"/>
                <a:ea typeface="+mn-ea"/>
                <a:cs typeface="+mn-cs"/>
              </a:rPr>
              <a:t> attending to the health and well-being of each pupil,</a:t>
            </a:r>
          </a:p>
          <a:p>
            <a:r>
              <a:rPr lang="en-US" sz="1200" kern="1200" dirty="0">
                <a:solidFill>
                  <a:schemeClr val="tx1"/>
                </a:solidFill>
                <a:effectLst/>
                <a:latin typeface="+mn-lt"/>
                <a:ea typeface="+mn-ea"/>
                <a:cs typeface="+mn-cs"/>
              </a:rPr>
              <a:t>PE-</a:t>
            </a:r>
            <a:r>
              <a:rPr lang="en-US" sz="1200" b="0" i="0" u="none" strike="noStrike" kern="1200" baseline="0" dirty="0">
                <a:solidFill>
                  <a:schemeClr val="tx1"/>
                </a:solidFill>
                <a:latin typeface="+mn-lt"/>
                <a:ea typeface="+mn-ea"/>
                <a:cs typeface="+mn-cs"/>
              </a:rPr>
              <a:t>attend to the health, comfort and safety of students under the</a:t>
            </a:r>
          </a:p>
          <a:p>
            <a:r>
              <a:rPr lang="en-US" sz="1200" b="0" i="0" u="none" strike="noStrike" kern="1200" baseline="0" dirty="0">
                <a:solidFill>
                  <a:schemeClr val="tx1"/>
                </a:solidFill>
                <a:latin typeface="+mn-lt"/>
                <a:ea typeface="+mn-ea"/>
                <a:cs typeface="+mn-cs"/>
              </a:rPr>
              <a:t>teacher's supervision;</a:t>
            </a:r>
          </a:p>
          <a:p>
            <a:r>
              <a:rPr lang="en-US" sz="1200" b="0" i="0" u="none" strike="noStrike" kern="1200" baseline="0" dirty="0">
                <a:solidFill>
                  <a:schemeClr val="tx1"/>
                </a:solidFill>
                <a:effectLst/>
                <a:latin typeface="+mn-lt"/>
                <a:ea typeface="+mn-ea"/>
                <a:cs typeface="+mn-cs"/>
              </a:rPr>
              <a:t>NL-</a:t>
            </a:r>
            <a:r>
              <a:rPr lang="en-US" sz="1200" b="0" i="0" u="none" strike="noStrike" kern="1200" baseline="0" dirty="0">
                <a:solidFill>
                  <a:schemeClr val="tx1"/>
                </a:solidFill>
                <a:latin typeface="+mn-lt"/>
                <a:ea typeface="+mn-ea"/>
                <a:cs typeface="+mn-cs"/>
              </a:rPr>
              <a:t>A teacher accepts that the intellectual, moral, physical and social</a:t>
            </a:r>
          </a:p>
          <a:p>
            <a:r>
              <a:rPr lang="en-US" sz="1200" b="0" i="0" u="none" strike="noStrike" kern="1200" baseline="0" dirty="0">
                <a:solidFill>
                  <a:schemeClr val="tx1"/>
                </a:solidFill>
                <a:latin typeface="+mn-lt"/>
                <a:ea typeface="+mn-ea"/>
                <a:cs typeface="+mn-cs"/>
              </a:rPr>
              <a:t>welfare of his/her pupils is the chief aim and end of education.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82</a:t>
            </a:fld>
            <a:endParaRPr lang="en-US" dirty="0"/>
          </a:p>
        </p:txBody>
      </p:sp>
    </p:spTree>
    <p:extLst>
      <p:ext uri="{BB962C8B-B14F-4D97-AF65-F5344CB8AC3E}">
        <p14:creationId xmlns:p14="http://schemas.microsoft.com/office/powerpoint/2010/main" val="1573757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84</a:t>
            </a:fld>
            <a:endParaRPr lang="en-US" dirty="0"/>
          </a:p>
        </p:txBody>
      </p:sp>
    </p:spTree>
    <p:extLst>
      <p:ext uri="{BB962C8B-B14F-4D97-AF65-F5344CB8AC3E}">
        <p14:creationId xmlns:p14="http://schemas.microsoft.com/office/powerpoint/2010/main" val="3156059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85</a:t>
            </a:fld>
            <a:endParaRPr lang="en-US" dirty="0"/>
          </a:p>
        </p:txBody>
      </p:sp>
    </p:spTree>
    <p:extLst>
      <p:ext uri="{BB962C8B-B14F-4D97-AF65-F5344CB8AC3E}">
        <p14:creationId xmlns:p14="http://schemas.microsoft.com/office/powerpoint/2010/main" val="401154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86</a:t>
            </a:fld>
            <a:endParaRPr lang="en-US" dirty="0"/>
          </a:p>
        </p:txBody>
      </p:sp>
    </p:spTree>
    <p:extLst>
      <p:ext uri="{BB962C8B-B14F-4D97-AF65-F5344CB8AC3E}">
        <p14:creationId xmlns:p14="http://schemas.microsoft.com/office/powerpoint/2010/main" val="222097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5</a:t>
            </a:fld>
            <a:endParaRPr lang="en-US" dirty="0"/>
          </a:p>
        </p:txBody>
      </p:sp>
    </p:spTree>
    <p:extLst>
      <p:ext uri="{BB962C8B-B14F-4D97-AF65-F5344CB8AC3E}">
        <p14:creationId xmlns:p14="http://schemas.microsoft.com/office/powerpoint/2010/main" val="313729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example, as shared by Emily Martyinello, trying to teach a student about “No”</a:t>
            </a:r>
            <a:r>
              <a:rPr lang="en-US" baseline="0" dirty="0"/>
              <a:t> by using the knocking before entering scenario. Often our students will say “No” but then allow them to come in anyway. I often am told by parents that they do not allow their child to close the door for fear of what they might do. This is a topic that will require some work over time with parents. </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863" y="5625039"/>
            <a:ext cx="4529374" cy="2868707"/>
          </a:xfrm>
          <a:prstGeom prst="rect">
            <a:avLst/>
          </a:prstGeom>
        </p:spPr>
      </p:pic>
    </p:spTree>
    <p:extLst>
      <p:ext uri="{BB962C8B-B14F-4D97-AF65-F5344CB8AC3E}">
        <p14:creationId xmlns:p14="http://schemas.microsoft.com/office/powerpoint/2010/main" val="269500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7</a:t>
            </a:fld>
            <a:endParaRPr lang="en-US" dirty="0"/>
          </a:p>
        </p:txBody>
      </p:sp>
    </p:spTree>
    <p:extLst>
      <p:ext uri="{BB962C8B-B14F-4D97-AF65-F5344CB8AC3E}">
        <p14:creationId xmlns:p14="http://schemas.microsoft.com/office/powerpoint/2010/main" val="46684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Enthusiastic</a:t>
            </a:r>
            <a:r>
              <a:rPr lang="en-US" baseline="0" dirty="0"/>
              <a:t> Consent comes from Planned Parenthood, consent be thought of using the acronym fries. Important to note that consent can change at any time and should be independently given and free of coercion.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could help a person feel ready to consent?</a:t>
            </a:r>
          </a:p>
          <a:p>
            <a:r>
              <a:rPr lang="en-US" dirty="0"/>
              <a:t>Is the person able to communicate yes or no?</a:t>
            </a:r>
          </a:p>
          <a:p>
            <a:r>
              <a:rPr lang="en-US" dirty="0"/>
              <a:t>Are they able to make choices?</a:t>
            </a:r>
          </a:p>
          <a:p>
            <a:r>
              <a:rPr lang="en-US" dirty="0"/>
              <a:t>Does the person know what they are consenting to?</a:t>
            </a:r>
          </a:p>
          <a:p>
            <a:r>
              <a:rPr lang="en-US" dirty="0"/>
              <a:t>Does</a:t>
            </a:r>
            <a:r>
              <a:rPr lang="en-US" baseline="0" dirty="0"/>
              <a:t> the person know the possible outcomes of the activity to which they are consenting?</a:t>
            </a:r>
          </a:p>
          <a:p>
            <a:r>
              <a:rPr lang="en-US" baseline="0" dirty="0"/>
              <a:t>Do they know the laws?</a:t>
            </a:r>
          </a:p>
          <a:p>
            <a:r>
              <a:rPr lang="en-US" baseline="0" dirty="0"/>
              <a:t>Do they know their rights?</a:t>
            </a:r>
          </a:p>
          <a:p>
            <a:r>
              <a:rPr lang="en-US" baseline="0" dirty="0"/>
              <a:t>Can they obtain and interpret consent/refusal firm others, and follow through on one person’s wishes?</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8</a:t>
            </a:fld>
            <a:endParaRPr lang="en-US" dirty="0"/>
          </a:p>
        </p:txBody>
      </p:sp>
    </p:spTree>
    <p:extLst>
      <p:ext uri="{BB962C8B-B14F-4D97-AF65-F5344CB8AC3E}">
        <p14:creationId xmlns:p14="http://schemas.microsoft.com/office/powerpoint/2010/main" val="189644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notes from pages 119</a:t>
            </a:r>
          </a:p>
          <a:p>
            <a:pPr>
              <a:buFont typeface="Wingdings" panose="05000000000000000000" pitchFamily="2" charset="2"/>
              <a:buChar char="§"/>
            </a:pPr>
            <a:r>
              <a:rPr lang="en-US" dirty="0"/>
              <a:t>Is the person able to communicate yes or no? Do they have a means to communicate? Can they be understood?</a:t>
            </a:r>
            <a:r>
              <a:rPr lang="en-US" baseline="0" dirty="0"/>
              <a:t> Will they fight back?</a:t>
            </a:r>
            <a:endParaRPr lang="en-US" dirty="0"/>
          </a:p>
          <a:p>
            <a:pPr>
              <a:buFont typeface="Wingdings" panose="05000000000000000000" pitchFamily="2" charset="2"/>
              <a:buChar char="§"/>
            </a:pPr>
            <a:r>
              <a:rPr lang="en-US" dirty="0"/>
              <a:t>Are they able to make choices? Can they choose an option? Will they persevere if not listened to? Do they know they can change their mind?</a:t>
            </a:r>
            <a:r>
              <a:rPr lang="en-US" baseline="0" dirty="0"/>
              <a:t> (Often we don’t allow this)</a:t>
            </a:r>
            <a:endParaRPr lang="en-US" dirty="0"/>
          </a:p>
          <a:p>
            <a:pPr>
              <a:buFont typeface="Wingdings" panose="05000000000000000000" pitchFamily="2" charset="2"/>
              <a:buChar char="§"/>
            </a:pPr>
            <a:r>
              <a:rPr lang="en-US" dirty="0"/>
              <a:t>Does the person know what they are consenting to? Do they know about different sexual activities?</a:t>
            </a:r>
          </a:p>
          <a:p>
            <a:pPr>
              <a:buFont typeface="Wingdings" panose="05000000000000000000" pitchFamily="2" charset="2"/>
              <a:buChar char="§"/>
            </a:pPr>
            <a:r>
              <a:rPr lang="en-US" dirty="0"/>
              <a:t>Does the person know the possible outcomes and/or consequences of the activity to which they are consenting? STBBI? Birth control? Pregnancy?</a:t>
            </a:r>
          </a:p>
          <a:p>
            <a:pPr>
              <a:buFont typeface="Wingdings" panose="05000000000000000000" pitchFamily="2" charset="2"/>
              <a:buChar char="§"/>
            </a:pPr>
            <a:r>
              <a:rPr lang="en-US" dirty="0"/>
              <a:t>Do they know the laws? Do they know their age? The age of the person they are</a:t>
            </a:r>
            <a:r>
              <a:rPr lang="en-US" baseline="0" dirty="0"/>
              <a:t> interested in? Position of power? Anal intercourse? Privacy?</a:t>
            </a:r>
            <a:endParaRPr lang="en-US" dirty="0"/>
          </a:p>
          <a:p>
            <a:pPr>
              <a:buFont typeface="Wingdings" panose="05000000000000000000" pitchFamily="2" charset="2"/>
              <a:buChar char="§"/>
            </a:pPr>
            <a:r>
              <a:rPr lang="en-US" dirty="0"/>
              <a:t>Do they know their rights? Privacy. Choices. Medical care. Exploration of their sexuality. Sexual identity. Values.</a:t>
            </a:r>
          </a:p>
          <a:p>
            <a:pPr>
              <a:buFont typeface="Wingdings" panose="05000000000000000000" pitchFamily="2" charset="2"/>
              <a:buChar char="§"/>
            </a:pPr>
            <a:r>
              <a:rPr lang="en-US" dirty="0"/>
              <a:t>Can they interpret consent/refusal from others? Nonverbal cues? Can they handle a No from someone else? </a:t>
            </a:r>
          </a:p>
          <a:p>
            <a:r>
              <a:rPr lang="en-US" dirty="0"/>
              <a:t>If a student</a:t>
            </a:r>
            <a:r>
              <a:rPr lang="en-US" baseline="0" dirty="0"/>
              <a:t> answers “No” to any one of these questions, this means they are not able to give consent. This means they need to be taught. </a:t>
            </a:r>
            <a:endParaRPr lang="en-US" dirty="0"/>
          </a:p>
        </p:txBody>
      </p:sp>
      <p:sp>
        <p:nvSpPr>
          <p:cNvPr id="4" name="Slide Number Placeholder 3"/>
          <p:cNvSpPr>
            <a:spLocks noGrp="1"/>
          </p:cNvSpPr>
          <p:nvPr>
            <p:ph type="sldNum" sz="quarter" idx="10"/>
          </p:nvPr>
        </p:nvSpPr>
        <p:spPr/>
        <p:txBody>
          <a:bodyPr/>
          <a:lstStyle/>
          <a:p>
            <a:fld id="{5A7A6E83-CDDB-4D9C-B989-FF33B9BCCDD3}" type="slidenum">
              <a:rPr lang="en-US" smtClean="0"/>
              <a:t>9</a:t>
            </a:fld>
            <a:endParaRPr lang="en-US" dirty="0"/>
          </a:p>
        </p:txBody>
      </p:sp>
    </p:spTree>
    <p:extLst>
      <p:ext uri="{BB962C8B-B14F-4D97-AF65-F5344CB8AC3E}">
        <p14:creationId xmlns:p14="http://schemas.microsoft.com/office/powerpoint/2010/main" val="35223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05950AE-A465-4B7B-AE2C-87EB892ADBE3}"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90CE06-FB06-4CDA-B8F0-7D2E93FEAE7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55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90CE06-FB06-4CDA-B8F0-7D2E93FEAE7E}" type="slidenum">
              <a:rPr lang="en-US" smtClean="0"/>
              <a:t>‹#›</a:t>
            </a:fld>
            <a:endParaRPr lang="en-US" dirty="0"/>
          </a:p>
        </p:txBody>
      </p:sp>
    </p:spTree>
    <p:extLst>
      <p:ext uri="{BB962C8B-B14F-4D97-AF65-F5344CB8AC3E}">
        <p14:creationId xmlns:p14="http://schemas.microsoft.com/office/powerpoint/2010/main" val="217252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90CE06-FB06-4CDA-B8F0-7D2E93FEAE7E}"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83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90CE06-FB06-4CDA-B8F0-7D2E93FEAE7E}" type="slidenum">
              <a:rPr lang="en-US" smtClean="0"/>
              <a:t>‹#›</a:t>
            </a:fld>
            <a:endParaRPr lang="en-US" dirty="0"/>
          </a:p>
        </p:txBody>
      </p:sp>
    </p:spTree>
    <p:extLst>
      <p:ext uri="{BB962C8B-B14F-4D97-AF65-F5344CB8AC3E}">
        <p14:creationId xmlns:p14="http://schemas.microsoft.com/office/powerpoint/2010/main" val="268618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90CE06-FB06-4CDA-B8F0-7D2E93FEAE7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86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90CE06-FB06-4CDA-B8F0-7D2E93FEAE7E}" type="slidenum">
              <a:rPr lang="en-US" smtClean="0"/>
              <a:t>‹#›</a:t>
            </a:fld>
            <a:endParaRPr lang="en-US" dirty="0"/>
          </a:p>
        </p:txBody>
      </p:sp>
    </p:spTree>
    <p:extLst>
      <p:ext uri="{BB962C8B-B14F-4D97-AF65-F5344CB8AC3E}">
        <p14:creationId xmlns:p14="http://schemas.microsoft.com/office/powerpoint/2010/main" val="276064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90CE06-FB06-4CDA-B8F0-7D2E93FEAE7E}" type="slidenum">
              <a:rPr lang="en-US" smtClean="0"/>
              <a:t>‹#›</a:t>
            </a:fld>
            <a:endParaRPr lang="en-US" dirty="0"/>
          </a:p>
        </p:txBody>
      </p:sp>
    </p:spTree>
    <p:extLst>
      <p:ext uri="{BB962C8B-B14F-4D97-AF65-F5344CB8AC3E}">
        <p14:creationId xmlns:p14="http://schemas.microsoft.com/office/powerpoint/2010/main" val="3448209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90CE06-FB06-4CDA-B8F0-7D2E93FEAE7E}" type="slidenum">
              <a:rPr lang="en-US" smtClean="0"/>
              <a:t>‹#›</a:t>
            </a:fld>
            <a:endParaRPr lang="en-US" dirty="0"/>
          </a:p>
        </p:txBody>
      </p:sp>
    </p:spTree>
    <p:extLst>
      <p:ext uri="{BB962C8B-B14F-4D97-AF65-F5344CB8AC3E}">
        <p14:creationId xmlns:p14="http://schemas.microsoft.com/office/powerpoint/2010/main" val="189287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90CE06-FB06-4CDA-B8F0-7D2E93FEAE7E}" type="slidenum">
              <a:rPr lang="en-US" smtClean="0"/>
              <a:t>‹#›</a:t>
            </a:fld>
            <a:endParaRPr lang="en-US" dirty="0"/>
          </a:p>
        </p:txBody>
      </p:sp>
    </p:spTree>
    <p:extLst>
      <p:ext uri="{BB962C8B-B14F-4D97-AF65-F5344CB8AC3E}">
        <p14:creationId xmlns:p14="http://schemas.microsoft.com/office/powerpoint/2010/main" val="124138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90CE06-FB06-4CDA-B8F0-7D2E93FEAE7E}" type="slidenum">
              <a:rPr lang="en-US" smtClean="0"/>
              <a:t>‹#›</a:t>
            </a:fld>
            <a:endParaRPr lang="en-US" dirty="0"/>
          </a:p>
        </p:txBody>
      </p:sp>
    </p:spTree>
    <p:extLst>
      <p:ext uri="{BB962C8B-B14F-4D97-AF65-F5344CB8AC3E}">
        <p14:creationId xmlns:p14="http://schemas.microsoft.com/office/powerpoint/2010/main" val="166177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5950AE-A465-4B7B-AE2C-87EB892ADBE3}" type="datetimeFigureOut">
              <a:rPr lang="en-US" smtClean="0"/>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90CE06-FB06-4CDA-B8F0-7D2E93FEAE7E}"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8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5950AE-A465-4B7B-AE2C-87EB892ADBE3}" type="datetimeFigureOut">
              <a:rPr lang="en-US" smtClean="0"/>
              <a:t>5/16/2019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290CE06-FB06-4CDA-B8F0-7D2E93FEAE7E}"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1999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apsea.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rclesapp.com/"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David's%20Thoughts.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Bullying"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hns.c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diverse-city.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Healthy Sexuality Education and Sexual Violence Prevention for Persons with Intellectual Disabilities</a:t>
            </a:r>
            <a:r>
              <a:rPr lang="en-US" sz="1800" dirty="0"/>
              <a:t/>
            </a:r>
            <a:br>
              <a:rPr lang="en-US" sz="1800" dirty="0"/>
            </a:br>
            <a:endParaRPr lang="en-US" sz="1800" dirty="0"/>
          </a:p>
        </p:txBody>
      </p:sp>
      <p:sp>
        <p:nvSpPr>
          <p:cNvPr id="3" name="Subtitle 2"/>
          <p:cNvSpPr>
            <a:spLocks noGrp="1"/>
          </p:cNvSpPr>
          <p:nvPr>
            <p:ph type="subTitle" idx="1"/>
          </p:nvPr>
        </p:nvSpPr>
        <p:spPr/>
        <p:txBody>
          <a:bodyPr/>
          <a:lstStyle/>
          <a:p>
            <a:r>
              <a:rPr lang="en-US" dirty="0"/>
              <a:t>Annamarie Talbot, SRCE</a:t>
            </a:r>
          </a:p>
          <a:p>
            <a:r>
              <a:rPr lang="en-US" dirty="0"/>
              <a:t>January 23, 2019</a:t>
            </a:r>
          </a:p>
        </p:txBody>
      </p:sp>
    </p:spTree>
    <p:extLst>
      <p:ext uri="{BB962C8B-B14F-4D97-AF65-F5344CB8AC3E}">
        <p14:creationId xmlns:p14="http://schemas.microsoft.com/office/powerpoint/2010/main" val="283412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Communicating Consent</a:t>
            </a:r>
          </a:p>
        </p:txBody>
      </p:sp>
      <p:sp>
        <p:nvSpPr>
          <p:cNvPr id="3" name="Content Placeholder 2"/>
          <p:cNvSpPr>
            <a:spLocks noGrp="1"/>
          </p:cNvSpPr>
          <p:nvPr>
            <p:ph idx="1"/>
          </p:nvPr>
        </p:nvSpPr>
        <p:spPr>
          <a:xfrm>
            <a:off x="1447800" y="1953096"/>
            <a:ext cx="9720073" cy="4023360"/>
          </a:xfrm>
        </p:spPr>
        <p:txBody>
          <a:bodyPr/>
          <a:lstStyle/>
          <a:p>
            <a:pPr>
              <a:buFont typeface="Wingdings" panose="05000000000000000000" pitchFamily="2" charset="2"/>
              <a:buChar char="§"/>
            </a:pPr>
            <a:r>
              <a:rPr lang="en-US" dirty="0"/>
              <a:t> Social skills are the key to interpreting consent and refusal.</a:t>
            </a:r>
          </a:p>
          <a:p>
            <a:pPr>
              <a:buFont typeface="Wingdings" panose="05000000000000000000" pitchFamily="2" charset="2"/>
              <a:buChar char="§"/>
            </a:pPr>
            <a:r>
              <a:rPr lang="en-US" dirty="0"/>
              <a:t> Enthusiastic consent, absence of a yes- is this a no</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en-US" dirty="0"/>
              <a:t> The problem is that it implies that consent must be verbal. Teaching about yes, does not mean that no is understood. </a:t>
            </a:r>
          </a:p>
          <a:p>
            <a:pPr>
              <a:buFont typeface="Wingdings" panose="05000000000000000000" pitchFamily="2" charset="2"/>
              <a:buChar char="§"/>
            </a:pPr>
            <a:r>
              <a:rPr lang="en-US" dirty="0"/>
              <a:t> Consent must be asked for, and responses honored. Without waiting for the no and/or abiding by it, compliance and powerlessness are reinforced. </a:t>
            </a:r>
          </a:p>
          <a:p>
            <a:pPr>
              <a:buFont typeface="Wingdings" panose="05000000000000000000" pitchFamily="2" charset="2"/>
              <a:buChar char="§"/>
            </a:pPr>
            <a:r>
              <a:rPr lang="en-US" dirty="0"/>
              <a:t> What are they thinking? What programs could assist with this that we already use? </a:t>
            </a:r>
          </a:p>
          <a:p>
            <a:pPr>
              <a:buFont typeface="Wingdings" panose="05000000000000000000" pitchFamily="2" charset="2"/>
              <a:buChar char="§"/>
            </a:pPr>
            <a:r>
              <a:rPr lang="en-US" dirty="0"/>
              <a:t> Consent is Communication! It can be nonverbal! The interpretation of the nonverbal cues is where the difficulty lies.</a:t>
            </a:r>
          </a:p>
        </p:txBody>
      </p:sp>
    </p:spTree>
    <p:extLst>
      <p:ext uri="{BB962C8B-B14F-4D97-AF65-F5344CB8AC3E}">
        <p14:creationId xmlns:p14="http://schemas.microsoft.com/office/powerpoint/2010/main" val="226254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Social Skills</a:t>
            </a:r>
          </a:p>
        </p:txBody>
      </p:sp>
      <p:sp>
        <p:nvSpPr>
          <p:cNvPr id="3" name="Content Placeholder 2"/>
          <p:cNvSpPr>
            <a:spLocks noGrp="1"/>
          </p:cNvSpPr>
          <p:nvPr>
            <p:ph idx="1"/>
          </p:nvPr>
        </p:nvSpPr>
        <p:spPr>
          <a:xfrm>
            <a:off x="1086121" y="1805553"/>
            <a:ext cx="9720073" cy="4023360"/>
          </a:xfrm>
        </p:spPr>
        <p:txBody>
          <a:bodyPr/>
          <a:lstStyle/>
          <a:p>
            <a:r>
              <a:rPr lang="en-US" sz="2400" dirty="0"/>
              <a:t>Interpreting social skills is the key to consent and refusal.</a:t>
            </a:r>
          </a:p>
          <a:p>
            <a:endParaRPr lang="en-US" sz="800" dirty="0"/>
          </a:p>
          <a:p>
            <a:pPr lvl="3"/>
            <a:r>
              <a:rPr lang="en-US" sz="2400" dirty="0"/>
              <a:t>What are the person’s behaviors and expressions saying?</a:t>
            </a:r>
          </a:p>
          <a:p>
            <a:pPr lvl="3"/>
            <a:r>
              <a:rPr lang="en-US" sz="2400" dirty="0"/>
              <a:t>It is important to pay attention to the cues, make use of natural learning opportunities, and interpret meaning explicitly.</a:t>
            </a:r>
          </a:p>
          <a:p>
            <a:pPr lvl="3"/>
            <a:r>
              <a:rPr lang="en-US" sz="2400" dirty="0"/>
              <a:t>Important to teach how to express consent both verbally and nonverbally, and describing how a person’s response may be interpreted. </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464" y="4316582"/>
            <a:ext cx="3234496" cy="1830045"/>
          </a:xfrm>
          <a:prstGeom prst="rect">
            <a:avLst/>
          </a:prstGeom>
        </p:spPr>
      </p:pic>
    </p:spTree>
    <p:extLst>
      <p:ext uri="{BB962C8B-B14F-4D97-AF65-F5344CB8AC3E}">
        <p14:creationId xmlns:p14="http://schemas.microsoft.com/office/powerpoint/2010/main" val="97704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382" y="66023"/>
            <a:ext cx="9720072" cy="1499616"/>
          </a:xfrm>
        </p:spPr>
        <p:txBody>
          <a:bodyPr/>
          <a:lstStyle/>
          <a:p>
            <a:r>
              <a:rPr lang="en-US" dirty="0"/>
              <a:t>Verbal and Nonverbal Yes and No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3840317"/>
              </p:ext>
            </p:extLst>
          </p:nvPr>
        </p:nvGraphicFramePr>
        <p:xfrm>
          <a:off x="381854" y="1089410"/>
          <a:ext cx="11755902" cy="5284089"/>
        </p:xfrm>
        <a:graphic>
          <a:graphicData uri="http://schemas.openxmlformats.org/drawingml/2006/table">
            <a:tbl>
              <a:tblPr firstRow="1" bandRow="1">
                <a:tableStyleId>{5C22544A-7EE6-4342-B048-85BDC9FD1C3A}</a:tableStyleId>
              </a:tblPr>
              <a:tblGrid>
                <a:gridCol w="5661496">
                  <a:extLst>
                    <a:ext uri="{9D8B030D-6E8A-4147-A177-3AD203B41FA5}">
                      <a16:colId xmlns:a16="http://schemas.microsoft.com/office/drawing/2014/main" val="762748376"/>
                    </a:ext>
                  </a:extLst>
                </a:gridCol>
                <a:gridCol w="6094406">
                  <a:extLst>
                    <a:ext uri="{9D8B030D-6E8A-4147-A177-3AD203B41FA5}">
                      <a16:colId xmlns:a16="http://schemas.microsoft.com/office/drawing/2014/main" val="102486245"/>
                    </a:ext>
                  </a:extLst>
                </a:gridCol>
              </a:tblGrid>
              <a:tr h="2011681">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Verbal-YES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OKAY</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YUP</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YEA</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SURE</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Verbal-NO</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 Nah, Nope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Stop</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Wait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I’m not sure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don’t feel good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 right now</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Maybe and/or maybe later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Umm…</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Go away</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 off</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Leave me alone</a:t>
                      </a:r>
                    </a:p>
                  </a:txBody>
                  <a:tcPr marL="68580" marR="68580" marT="0" marB="0"/>
                </a:tc>
                <a:extLst>
                  <a:ext uri="{0D108BD9-81ED-4DB2-BD59-A6C34878D82A}">
                    <a16:rowId xmlns:a16="http://schemas.microsoft.com/office/drawing/2014/main" val="1266628533"/>
                  </a:ext>
                </a:extLst>
              </a:tr>
              <a:tr h="2837922">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Nonverbal-YES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Interpret “yes” feeling by reading the following:</a:t>
                      </a: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Facial expressions: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Eyebrows( up if happy/excited)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Eyes (bright and open)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Mouth(smiling)</a:t>
                      </a: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Tone of Voice: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for cues like confidence, brightness</a:t>
                      </a: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Body Language &amp; Behaviors: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actions maybe more obvious(nodding, smiling, initiating and/or continuing the activity)</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actions are subtle, like standing straight, maintaining eye contact, leaning forward </a:t>
                      </a:r>
                    </a:p>
                    <a:p>
                      <a:pPr marL="4572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Nonverbal-NO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nonverbal cues to interpret “no” can be mixed, as the emotions may read differently. Lack of response may also mean “no”.</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 can be rooted in fear, discomfort, sadness, anger, surprise, shock, distress-each of which will look, sound and feel different. Moreover, a nonverbal “no’ could also be that someone is unconscious or asleep.</a:t>
                      </a: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Facial expressions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Eyebrows( up or down)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Eyes (bright and squinted)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Mouth(smiling, downward and gritted)</a:t>
                      </a: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Tone of Voice: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 for cues like shakiness, volume, harshness</a:t>
                      </a: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Body Language &amp; Behaviors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actions may be more obvious</a:t>
                      </a:r>
                    </a:p>
                  </a:txBody>
                  <a:tcPr marL="68580" marR="68580" marT="0" marB="0"/>
                </a:tc>
                <a:extLst>
                  <a:ext uri="{0D108BD9-81ED-4DB2-BD59-A6C34878D82A}">
                    <a16:rowId xmlns:a16="http://schemas.microsoft.com/office/drawing/2014/main" val="1488381838"/>
                  </a:ext>
                </a:extLst>
              </a:tr>
            </a:tbl>
          </a:graphicData>
        </a:graphic>
      </p:graphicFrame>
    </p:spTree>
    <p:extLst>
      <p:ext uri="{BB962C8B-B14F-4D97-AF65-F5344CB8AC3E}">
        <p14:creationId xmlns:p14="http://schemas.microsoft.com/office/powerpoint/2010/main" val="4049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Consent Mix and Match Activity</a:t>
            </a:r>
          </a:p>
        </p:txBody>
      </p:sp>
      <p:sp>
        <p:nvSpPr>
          <p:cNvPr id="3" name="Content Placeholder 2"/>
          <p:cNvSpPr>
            <a:spLocks noGrp="1"/>
          </p:cNvSpPr>
          <p:nvPr>
            <p:ph idx="1"/>
          </p:nvPr>
        </p:nvSpPr>
        <p:spPr>
          <a:xfrm>
            <a:off x="1086122" y="1960536"/>
            <a:ext cx="9720073" cy="4023360"/>
          </a:xfrm>
        </p:spPr>
        <p:txBody>
          <a:bodyPr/>
          <a:lstStyle/>
          <a:p>
            <a:r>
              <a:rPr lang="en-US" sz="2400" dirty="0"/>
              <a:t>List of people, locations, and sexual activities to mix &amp; match-(you can use visuals and/or real life scenarios or nonverbal response strategies).</a:t>
            </a:r>
          </a:p>
          <a:p>
            <a:endParaRPr lang="en-US" sz="2400" dirty="0"/>
          </a:p>
          <a:p>
            <a:r>
              <a:rPr lang="en-US" sz="2400" b="1" u="sng" dirty="0"/>
              <a:t>Purpose: </a:t>
            </a:r>
            <a:r>
              <a:rPr lang="en-US" sz="2400" dirty="0"/>
              <a:t>Identify whether they would consent to an activity with a particular person in a particular location. </a:t>
            </a:r>
          </a:p>
          <a:p>
            <a:pPr marL="0" indent="0">
              <a:buNone/>
            </a:pPr>
            <a:endParaRPr lang="en-US" sz="2400" dirty="0"/>
          </a:p>
          <a:p>
            <a:r>
              <a:rPr lang="en-US" sz="2400" dirty="0"/>
              <a:t>Your </a:t>
            </a:r>
            <a:r>
              <a:rPr lang="en-US" sz="2400" b="1" u="sng" dirty="0"/>
              <a:t>(person) </a:t>
            </a:r>
            <a:r>
              <a:rPr lang="en-US" sz="2400" dirty="0"/>
              <a:t>asks you to/for </a:t>
            </a:r>
            <a:r>
              <a:rPr lang="en-US" sz="2400" b="1" u="sng" dirty="0"/>
              <a:t>(activity</a:t>
            </a:r>
            <a:r>
              <a:rPr lang="en-US" sz="2400" dirty="0"/>
              <a:t>) in </a:t>
            </a:r>
            <a:r>
              <a:rPr lang="en-US" sz="2400" b="1" u="sng" dirty="0"/>
              <a:t>(location).</a:t>
            </a:r>
          </a:p>
          <a:p>
            <a:endParaRPr lang="en-US" sz="2400" dirty="0"/>
          </a:p>
        </p:txBody>
      </p:sp>
    </p:spTree>
    <p:extLst>
      <p:ext uri="{BB962C8B-B14F-4D97-AF65-F5344CB8AC3E}">
        <p14:creationId xmlns:p14="http://schemas.microsoft.com/office/powerpoint/2010/main" val="1720913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they thinking?</a:t>
            </a:r>
          </a:p>
        </p:txBody>
      </p:sp>
      <p:sp>
        <p:nvSpPr>
          <p:cNvPr id="3" name="Content Placeholder 2"/>
          <p:cNvSpPr>
            <a:spLocks noGrp="1"/>
          </p:cNvSpPr>
          <p:nvPr>
            <p:ph idx="1"/>
          </p:nvPr>
        </p:nvSpPr>
        <p:spPr>
          <a:xfrm>
            <a:off x="1024128" y="2022529"/>
            <a:ext cx="9720073" cy="4023360"/>
          </a:xfrm>
        </p:spPr>
        <p:txBody>
          <a:bodyPr/>
          <a:lstStyle/>
          <a:p>
            <a:r>
              <a:rPr lang="en-US" b="1" dirty="0"/>
              <a:t>Activity:</a:t>
            </a:r>
          </a:p>
          <a:p>
            <a:pPr>
              <a:buFont typeface="Wingdings" panose="05000000000000000000" pitchFamily="2" charset="2"/>
              <a:buChar char="§"/>
            </a:pPr>
            <a:r>
              <a:rPr lang="en-US" dirty="0"/>
              <a:t> Look at images of various facial expressions, discussing whether the person is consenting or not. (Google Images with a direct search can assist with pictures.)</a:t>
            </a:r>
          </a:p>
          <a:p>
            <a:pPr>
              <a:buFont typeface="Wingdings" panose="05000000000000000000" pitchFamily="2" charset="2"/>
              <a:buChar char="§"/>
            </a:pPr>
            <a:r>
              <a:rPr lang="en-US" dirty="0"/>
              <a:t> Interpret facial expressions by attending to eyebrows, eyes and mouths. Interpret body language if possible.</a:t>
            </a:r>
          </a:p>
          <a:p>
            <a:pPr>
              <a:buFont typeface="Wingdings" panose="05000000000000000000" pitchFamily="2" charset="2"/>
              <a:buChar char="§"/>
            </a:pPr>
            <a:r>
              <a:rPr lang="en-US" dirty="0"/>
              <a:t> Try to find pictures featuring two people engaging in an interaction; read and interpret their body language.</a:t>
            </a:r>
          </a:p>
          <a:p>
            <a:pPr>
              <a:buFont typeface="Wingdings" panose="05000000000000000000" pitchFamily="2" charset="2"/>
              <a:buChar char="§"/>
            </a:pPr>
            <a:r>
              <a:rPr lang="en-US" dirty="0"/>
              <a:t> Consider using also using non-verbal response strategies such as cards, thumbs up or down or face visuals.</a:t>
            </a:r>
          </a:p>
        </p:txBody>
      </p:sp>
    </p:spTree>
    <p:extLst>
      <p:ext uri="{BB962C8B-B14F-4D97-AF65-F5344CB8AC3E}">
        <p14:creationId xmlns:p14="http://schemas.microsoft.com/office/powerpoint/2010/main" val="233493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True or False?</a:t>
            </a:r>
          </a:p>
        </p:txBody>
      </p:sp>
      <p:sp>
        <p:nvSpPr>
          <p:cNvPr id="3" name="Content Placeholder 2"/>
          <p:cNvSpPr>
            <a:spLocks noGrp="1"/>
          </p:cNvSpPr>
          <p:nvPr>
            <p:ph sz="half" idx="1"/>
          </p:nvPr>
        </p:nvSpPr>
        <p:spPr>
          <a:xfrm>
            <a:off x="1024128" y="1960536"/>
            <a:ext cx="4754880" cy="4023360"/>
          </a:xfrm>
        </p:spPr>
        <p:txBody>
          <a:bodyPr/>
          <a:lstStyle/>
          <a:p>
            <a:r>
              <a:rPr lang="en-US" dirty="0"/>
              <a:t>1. If the person says “No”, you can ask again in a few minutes? </a:t>
            </a:r>
          </a:p>
          <a:p>
            <a:r>
              <a:rPr lang="en-US" dirty="0"/>
              <a:t>2. Men are sexual beings who cannot help themselves. Once they are aroused, they have to have sex.</a:t>
            </a:r>
          </a:p>
          <a:p>
            <a:r>
              <a:rPr lang="en-US" dirty="0"/>
              <a:t>3. If you drink too much, it is your fault if someone sexually assaults you.</a:t>
            </a:r>
          </a:p>
          <a:p>
            <a:r>
              <a:rPr lang="en-US" dirty="0"/>
              <a:t>4. If you wear certain clothes, you are consenting to sexual activity, which means it is your fault if someone sexually assaults you.</a:t>
            </a:r>
          </a:p>
          <a:p>
            <a:endParaRPr lang="en-US" dirty="0"/>
          </a:p>
        </p:txBody>
      </p:sp>
      <p:sp>
        <p:nvSpPr>
          <p:cNvPr id="4" name="Content Placeholder 3"/>
          <p:cNvSpPr>
            <a:spLocks noGrp="1"/>
          </p:cNvSpPr>
          <p:nvPr>
            <p:ph sz="half" idx="2"/>
          </p:nvPr>
        </p:nvSpPr>
        <p:spPr>
          <a:xfrm>
            <a:off x="6159801" y="2022684"/>
            <a:ext cx="4754880" cy="4023360"/>
          </a:xfrm>
        </p:spPr>
        <p:txBody>
          <a:bodyPr/>
          <a:lstStyle/>
          <a:p>
            <a:r>
              <a:rPr lang="en-US" dirty="0"/>
              <a:t>5. It is possible to be sexually assaulted by someone you care about it.</a:t>
            </a:r>
          </a:p>
          <a:p>
            <a:r>
              <a:rPr lang="en-US" dirty="0"/>
              <a:t>6. If the person doesn’t scream or fight, that means yes.</a:t>
            </a:r>
          </a:p>
          <a:p>
            <a:r>
              <a:rPr lang="en-US" dirty="0"/>
              <a:t>7. It is possible to be sexually assaulted by your partner or spouse.</a:t>
            </a:r>
          </a:p>
          <a:p>
            <a:r>
              <a:rPr lang="en-US" dirty="0"/>
              <a:t>8. Sexual assault by a stranger is the most likely kind of rape.</a:t>
            </a:r>
          </a:p>
          <a:p>
            <a:r>
              <a:rPr lang="en-US" dirty="0"/>
              <a:t>9. If you had sex before, you do not have to ask for consent again.</a:t>
            </a:r>
          </a:p>
        </p:txBody>
      </p:sp>
    </p:spTree>
    <p:extLst>
      <p:ext uri="{BB962C8B-B14F-4D97-AF65-F5344CB8AC3E}">
        <p14:creationId xmlns:p14="http://schemas.microsoft.com/office/powerpoint/2010/main" val="69916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True or False?</a:t>
            </a:r>
          </a:p>
        </p:txBody>
      </p:sp>
      <p:sp>
        <p:nvSpPr>
          <p:cNvPr id="3" name="Content Placeholder 2"/>
          <p:cNvSpPr>
            <a:spLocks noGrp="1"/>
          </p:cNvSpPr>
          <p:nvPr>
            <p:ph sz="half" idx="1"/>
          </p:nvPr>
        </p:nvSpPr>
        <p:spPr/>
        <p:txBody>
          <a:bodyPr>
            <a:normAutofit fontScale="92500" lnSpcReduction="10000"/>
          </a:bodyPr>
          <a:lstStyle/>
          <a:p>
            <a:r>
              <a:rPr lang="en-US" dirty="0"/>
              <a:t>10. Alcohol s the most common drug used in sexual assault.</a:t>
            </a:r>
          </a:p>
          <a:p>
            <a:r>
              <a:rPr lang="en-US" dirty="0"/>
              <a:t>11.If someone is unconscious or asleep, they cannot consent.</a:t>
            </a:r>
          </a:p>
          <a:p>
            <a:r>
              <a:rPr lang="en-US" dirty="0"/>
              <a:t>12. If someone is asleep and you have sex with them, it is sexual assault.</a:t>
            </a:r>
          </a:p>
          <a:p>
            <a:r>
              <a:rPr lang="en-US" dirty="0"/>
              <a:t>13. If you pay for your date’s dinner, they should have sex with you.</a:t>
            </a:r>
          </a:p>
          <a:p>
            <a:r>
              <a:rPr lang="en-US" dirty="0"/>
              <a:t>14. Consent can be nonverbal, so it in important to read someone else’s cues.</a:t>
            </a:r>
          </a:p>
          <a:p>
            <a:r>
              <a:rPr lang="en-US" dirty="0"/>
              <a:t>15. You cannot consent to sexual activity with your respite worker.</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16. It is ok for your boss to ask you for sexual favors.</a:t>
            </a:r>
          </a:p>
          <a:p>
            <a:r>
              <a:rPr lang="en-US" dirty="0"/>
              <a:t>17. You can engage in sexual activity if you are older than 16.</a:t>
            </a:r>
          </a:p>
          <a:p>
            <a:r>
              <a:rPr lang="en-US" dirty="0"/>
              <a:t>18.You are legally allowed to have anal sex with your partner if you are younger than 18.</a:t>
            </a:r>
          </a:p>
          <a:p>
            <a:r>
              <a:rPr lang="en-US" dirty="0"/>
              <a:t>19. If you hit someone and they say “yes”, they are consenting.</a:t>
            </a:r>
          </a:p>
          <a:p>
            <a:r>
              <a:rPr lang="en-US" dirty="0"/>
              <a:t>20. You  must ask for consent every time.</a:t>
            </a:r>
          </a:p>
        </p:txBody>
      </p:sp>
    </p:spTree>
    <p:extLst>
      <p:ext uri="{BB962C8B-B14F-4D97-AF65-F5344CB8AC3E}">
        <p14:creationId xmlns:p14="http://schemas.microsoft.com/office/powerpoint/2010/main" val="1007763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378" y="473008"/>
            <a:ext cx="9720072" cy="1499616"/>
          </a:xfrm>
        </p:spPr>
        <p:txBody>
          <a:bodyPr>
            <a:normAutofit/>
          </a:bodyPr>
          <a:lstStyle/>
          <a:p>
            <a:pPr algn="ctr"/>
            <a:r>
              <a:rPr lang="en-US" sz="4000" dirty="0"/>
              <a:t>Relationships and Social Skills</a:t>
            </a:r>
          </a:p>
        </p:txBody>
      </p:sp>
      <p:sp>
        <p:nvSpPr>
          <p:cNvPr id="3" name="Content Placeholder 2"/>
          <p:cNvSpPr>
            <a:spLocks noGrp="1"/>
          </p:cNvSpPr>
          <p:nvPr>
            <p:ph idx="1"/>
          </p:nvPr>
        </p:nvSpPr>
        <p:spPr>
          <a:xfrm>
            <a:off x="1334094" y="1704814"/>
            <a:ext cx="9720073" cy="4023360"/>
          </a:xfrm>
        </p:spPr>
        <p:txBody>
          <a:bodyPr/>
          <a:lstStyle/>
          <a:p>
            <a:pPr>
              <a:buFont typeface="Wingdings" panose="05000000000000000000" pitchFamily="2" charset="2"/>
              <a:buChar char="§"/>
            </a:pPr>
            <a:r>
              <a:rPr lang="en-US" dirty="0"/>
              <a:t>Inclusive sexuality education-all students need to participate! </a:t>
            </a:r>
          </a:p>
          <a:p>
            <a:pPr>
              <a:buFont typeface="Wingdings" panose="05000000000000000000" pitchFamily="2" charset="2"/>
              <a:buChar char="§"/>
            </a:pPr>
            <a:r>
              <a:rPr lang="en-US" dirty="0"/>
              <a:t>Inclusion in sexuality education puts an onus on the educator/staff member to adapt, modify, and respond, creating a learning environment where all students can learn together and all students belong.</a:t>
            </a:r>
          </a:p>
          <a:p>
            <a:pPr>
              <a:buFont typeface="Wingdings" panose="05000000000000000000" pitchFamily="2" charset="2"/>
              <a:buChar char="§"/>
            </a:pPr>
            <a:r>
              <a:rPr lang="en-US" dirty="0"/>
              <a:t>When parents decline, you can tell them that there is good evidence that’s equality education can help reduce the risk of sexualized violence.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541" y="4249354"/>
            <a:ext cx="3877746" cy="2244436"/>
          </a:xfrm>
          <a:prstGeom prst="rect">
            <a:avLst/>
          </a:prstGeom>
        </p:spPr>
      </p:pic>
    </p:spTree>
    <p:extLst>
      <p:ext uri="{BB962C8B-B14F-4D97-AF65-F5344CB8AC3E}">
        <p14:creationId xmlns:p14="http://schemas.microsoft.com/office/powerpoint/2010/main" val="1818879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Chronological vs Developmental Age</a:t>
            </a:r>
          </a:p>
        </p:txBody>
      </p:sp>
      <p:sp>
        <p:nvSpPr>
          <p:cNvPr id="3" name="Content Placeholder 2"/>
          <p:cNvSpPr>
            <a:spLocks noGrp="1"/>
          </p:cNvSpPr>
          <p:nvPr>
            <p:ph idx="1"/>
          </p:nvPr>
        </p:nvSpPr>
        <p:spPr>
          <a:xfrm>
            <a:off x="1024127" y="2084832"/>
            <a:ext cx="9720073" cy="4023360"/>
          </a:xfrm>
        </p:spPr>
        <p:txBody>
          <a:bodyPr/>
          <a:lstStyle/>
          <a:p>
            <a:r>
              <a:rPr lang="en-US" dirty="0"/>
              <a:t>All too often we treat our students with ID’s at their developmental age instead of their chronological age. This has been problematic especially when it comes to sexuality education. Their bodies are of an age when they have feelings but they are viewed as immature and not ready.</a:t>
            </a:r>
          </a:p>
          <a:p>
            <a:r>
              <a:rPr lang="en-US" b="1" dirty="0"/>
              <a:t>Best Practice: </a:t>
            </a:r>
            <a:r>
              <a:rPr lang="en-US" dirty="0"/>
              <a:t>Start with their peers and change up the teaching-they need social stories and explicit teaching.</a:t>
            </a:r>
          </a:p>
          <a:p>
            <a:r>
              <a:rPr lang="en-US" b="1" dirty="0"/>
              <a:t>Examples: </a:t>
            </a:r>
            <a:r>
              <a:rPr lang="en-US" dirty="0"/>
              <a:t>Hugging? Hugging strangers? Wanting to touch others? Touching themselves? If it is not appropriate for a typically developed student, it is not appropriate for a student with an ID.</a:t>
            </a:r>
          </a:p>
          <a:p>
            <a:r>
              <a:rPr lang="en-US" b="1" dirty="0"/>
              <a:t>My Favorite Line: </a:t>
            </a:r>
            <a:r>
              <a:rPr lang="en-US" dirty="0"/>
              <a:t>Having an ID is not an excuse for bad behavior. EVER!!</a:t>
            </a:r>
          </a:p>
        </p:txBody>
      </p:sp>
    </p:spTree>
    <p:extLst>
      <p:ext uri="{BB962C8B-B14F-4D97-AF65-F5344CB8AC3E}">
        <p14:creationId xmlns:p14="http://schemas.microsoft.com/office/powerpoint/2010/main" val="394303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15354"/>
            <a:ext cx="9720072" cy="1499616"/>
          </a:xfrm>
        </p:spPr>
        <p:txBody>
          <a:bodyPr>
            <a:normAutofit/>
          </a:bodyPr>
          <a:lstStyle/>
          <a:p>
            <a:r>
              <a:rPr lang="en-US" sz="4000" dirty="0"/>
              <a:t>Going on a Date…</a:t>
            </a:r>
          </a:p>
        </p:txBody>
      </p:sp>
      <p:sp>
        <p:nvSpPr>
          <p:cNvPr id="3" name="Content Placeholder 2"/>
          <p:cNvSpPr>
            <a:spLocks noGrp="1"/>
          </p:cNvSpPr>
          <p:nvPr>
            <p:ph sz="half" idx="1"/>
          </p:nvPr>
        </p:nvSpPr>
        <p:spPr>
          <a:xfrm>
            <a:off x="946635" y="2588218"/>
            <a:ext cx="4754880" cy="4023360"/>
          </a:xfrm>
        </p:spPr>
        <p:txBody>
          <a:bodyPr>
            <a:normAutofit/>
          </a:bodyPr>
          <a:lstStyle/>
          <a:p>
            <a:pPr>
              <a:buFont typeface="Wingdings" panose="05000000000000000000" pitchFamily="2" charset="2"/>
              <a:buChar char="q"/>
            </a:pPr>
            <a:r>
              <a:rPr lang="en-US" dirty="0"/>
              <a:t>Who do you want to date</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How will you ask them out</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What do you want to do</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What do you need to do to get ready for your date</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When will you go? Date? Time</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Where are you going</a:t>
            </a:r>
            <a:r>
              <a:rPr lang="en-US" dirty="0">
                <a:latin typeface="Calibri" panose="020F0502020204030204" pitchFamily="34" charset="0"/>
                <a:cs typeface="Calibri" panose="020F0502020204030204" pitchFamily="34" charset="0"/>
              </a:rPr>
              <a:t>?</a:t>
            </a:r>
          </a:p>
        </p:txBody>
      </p:sp>
      <p:sp>
        <p:nvSpPr>
          <p:cNvPr id="4" name="Content Placeholder 3"/>
          <p:cNvSpPr>
            <a:spLocks noGrp="1"/>
          </p:cNvSpPr>
          <p:nvPr>
            <p:ph sz="half" idx="2"/>
          </p:nvPr>
        </p:nvSpPr>
        <p:spPr>
          <a:xfrm>
            <a:off x="5989319" y="2588218"/>
            <a:ext cx="4754880" cy="4023360"/>
          </a:xfrm>
        </p:spPr>
        <p:txBody>
          <a:bodyPr>
            <a:normAutofit/>
          </a:bodyPr>
          <a:lstStyle/>
          <a:p>
            <a:pPr>
              <a:buFont typeface="Wingdings" panose="05000000000000000000" pitchFamily="2" charset="2"/>
              <a:buChar char="q"/>
            </a:pPr>
            <a:r>
              <a:rPr lang="en-US" dirty="0"/>
              <a:t>How will you get there</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How much will it cost? Who pays</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When will the date be over</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How will you get home</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What could you do if the date is not very good</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dirty="0"/>
              <a:t>What could you do if the date is going well</a:t>
            </a:r>
            <a:r>
              <a:rPr lang="en-US" dirty="0">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211580E8-F019-4140-9526-F565D9D175DA}"/>
              </a:ext>
            </a:extLst>
          </p:cNvPr>
          <p:cNvSpPr txBox="1"/>
          <p:nvPr/>
        </p:nvSpPr>
        <p:spPr>
          <a:xfrm>
            <a:off x="946635" y="1657094"/>
            <a:ext cx="9720072" cy="757130"/>
          </a:xfrm>
          <a:prstGeom prst="rect">
            <a:avLst/>
          </a:prstGeom>
          <a:noFill/>
        </p:spPr>
        <p:txBody>
          <a:bodyPr wrap="square" rtlCol="0">
            <a:spAutoFit/>
          </a:bodyPr>
          <a:lstStyle/>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en-US" sz="2400" b="1" i="1" dirty="0">
                <a:solidFill>
                  <a:prstClr val="black"/>
                </a:solidFill>
              </a:rPr>
              <a:t>Persons with ID’s may require assistance in planning a date and preparing for “What ifs”. What do we need to teach?</a:t>
            </a:r>
          </a:p>
        </p:txBody>
      </p:sp>
    </p:spTree>
    <p:extLst>
      <p:ext uri="{BB962C8B-B14F-4D97-AF65-F5344CB8AC3E}">
        <p14:creationId xmlns:p14="http://schemas.microsoft.com/office/powerpoint/2010/main" val="307476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Recap</a:t>
            </a:r>
          </a:p>
        </p:txBody>
      </p:sp>
      <p:sp>
        <p:nvSpPr>
          <p:cNvPr id="3" name="Content Placeholder 2"/>
          <p:cNvSpPr>
            <a:spLocks noGrp="1"/>
          </p:cNvSpPr>
          <p:nvPr>
            <p:ph idx="1"/>
          </p:nvPr>
        </p:nvSpPr>
        <p:spPr>
          <a:xfrm>
            <a:off x="1024128" y="2013966"/>
            <a:ext cx="9720073" cy="4023360"/>
          </a:xfrm>
        </p:spPr>
        <p:txBody>
          <a:bodyPr/>
          <a:lstStyle/>
          <a:p>
            <a:r>
              <a:rPr lang="en-US" b="1" dirty="0"/>
              <a:t>“</a:t>
            </a:r>
            <a:r>
              <a:rPr lang="en-US" sz="2400" b="1" dirty="0"/>
              <a:t>All the body is private and some parts are special.”</a:t>
            </a:r>
          </a:p>
          <a:p>
            <a:r>
              <a:rPr lang="en-US" sz="2400" dirty="0"/>
              <a:t>Anatomy &amp; Sexual Health and Privacy were the two areas discussed in the previous webinar which you can access on the APSEA website. (</a:t>
            </a:r>
            <a:r>
              <a:rPr lang="en-US" sz="2400" dirty="0">
                <a:hlinkClick r:id="rId3"/>
              </a:rPr>
              <a:t>https://www.apsea.ca/</a:t>
            </a:r>
            <a:r>
              <a:rPr lang="en-US" sz="2400" dirty="0"/>
              <a:t>). Under professional resources, click on Autism in Education. </a:t>
            </a:r>
          </a:p>
          <a:p>
            <a:endParaRPr lang="en-US" dirty="0"/>
          </a:p>
          <a:p>
            <a:endParaRPr lang="en-US" dirty="0"/>
          </a:p>
        </p:txBody>
      </p:sp>
      <p:sp>
        <p:nvSpPr>
          <p:cNvPr id="4" name="AutoShape 2" descr="Image result for APSEA"/>
          <p:cNvSpPr>
            <a:spLocks noChangeAspect="1" noChangeArrowheads="1"/>
          </p:cNvSpPr>
          <p:nvPr/>
        </p:nvSpPr>
        <p:spPr bwMode="auto">
          <a:xfrm>
            <a:off x="155575" y="-685800"/>
            <a:ext cx="53911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99" y="4368324"/>
            <a:ext cx="3674214" cy="973731"/>
          </a:xfrm>
          <a:prstGeom prst="rect">
            <a:avLst/>
          </a:prstGeom>
        </p:spPr>
      </p:pic>
      <p:sp>
        <p:nvSpPr>
          <p:cNvPr id="6" name="AutoShape 2" descr="AIE logo">
            <a:extLst>
              <a:ext uri="{FF2B5EF4-FFF2-40B4-BE49-F238E27FC236}">
                <a16:creationId xmlns:a16="http://schemas.microsoft.com/office/drawing/2014/main" id="{4CEDF5DF-F63D-4692-A3BD-A63B749594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507650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am I looking for in a Relationship?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6597917"/>
              </p:ext>
            </p:extLst>
          </p:nvPr>
        </p:nvGraphicFramePr>
        <p:xfrm>
          <a:off x="1092631" y="1844299"/>
          <a:ext cx="9651569" cy="4663440"/>
        </p:xfrm>
        <a:graphic>
          <a:graphicData uri="http://schemas.openxmlformats.org/drawingml/2006/table">
            <a:tbl>
              <a:tblPr firstRow="1" bandRow="1">
                <a:tableStyleId>{5C22544A-7EE6-4342-B048-85BDC9FD1C3A}</a:tableStyleId>
              </a:tblPr>
              <a:tblGrid>
                <a:gridCol w="4791438">
                  <a:extLst>
                    <a:ext uri="{9D8B030D-6E8A-4147-A177-3AD203B41FA5}">
                      <a16:colId xmlns:a16="http://schemas.microsoft.com/office/drawing/2014/main" val="2730757366"/>
                    </a:ext>
                  </a:extLst>
                </a:gridCol>
                <a:gridCol w="4860131">
                  <a:extLst>
                    <a:ext uri="{9D8B030D-6E8A-4147-A177-3AD203B41FA5}">
                      <a16:colId xmlns:a16="http://schemas.microsoft.com/office/drawing/2014/main" val="2596713503"/>
                    </a:ext>
                  </a:extLst>
                </a:gridCol>
              </a:tblGrid>
              <a:tr h="370840">
                <a:tc>
                  <a:txBody>
                    <a:bodyPr/>
                    <a:lstStyle/>
                    <a:p>
                      <a:r>
                        <a:rPr lang="en-US" sz="2000" dirty="0"/>
                        <a:t>I am …</a:t>
                      </a:r>
                    </a:p>
                  </a:txBody>
                  <a:tcPr/>
                </a:tc>
                <a:tc>
                  <a:txBody>
                    <a:bodyPr/>
                    <a:lstStyle/>
                    <a:p>
                      <a:r>
                        <a:rPr lang="en-US" sz="2000" dirty="0"/>
                        <a:t>They…</a:t>
                      </a:r>
                    </a:p>
                  </a:txBody>
                  <a:tcPr/>
                </a:tc>
                <a:extLst>
                  <a:ext uri="{0D108BD9-81ED-4DB2-BD59-A6C34878D82A}">
                    <a16:rowId xmlns:a16="http://schemas.microsoft.com/office/drawing/2014/main" val="789228068"/>
                  </a:ext>
                </a:extLst>
              </a:tr>
              <a:tr h="370840">
                <a:tc>
                  <a:txBody>
                    <a:bodyPr/>
                    <a:lstStyle/>
                    <a:p>
                      <a:pPr marL="285750" indent="-285750">
                        <a:buFont typeface="Wingdings" panose="05000000000000000000" pitchFamily="2" charset="2"/>
                        <a:buChar char="q"/>
                      </a:pPr>
                      <a:r>
                        <a:rPr lang="en-US" sz="2000" dirty="0"/>
                        <a:t>Happy</a:t>
                      </a:r>
                    </a:p>
                  </a:txBody>
                  <a:tcPr/>
                </a:tc>
                <a:tc>
                  <a:txBody>
                    <a:bodyPr/>
                    <a:lstStyle/>
                    <a:p>
                      <a:pPr marL="285750" indent="-285750">
                        <a:buFont typeface="Wingdings" panose="05000000000000000000" pitchFamily="2" charset="2"/>
                        <a:buChar char="q"/>
                      </a:pPr>
                      <a:r>
                        <a:rPr lang="en-US" sz="2000" dirty="0"/>
                        <a:t>Have a sense</a:t>
                      </a:r>
                      <a:r>
                        <a:rPr lang="en-US" sz="2000" baseline="0" dirty="0"/>
                        <a:t> of humor</a:t>
                      </a:r>
                      <a:endParaRPr lang="en-US" sz="2000" dirty="0"/>
                    </a:p>
                  </a:txBody>
                  <a:tcPr/>
                </a:tc>
                <a:extLst>
                  <a:ext uri="{0D108BD9-81ED-4DB2-BD59-A6C34878D82A}">
                    <a16:rowId xmlns:a16="http://schemas.microsoft.com/office/drawing/2014/main" val="1901690163"/>
                  </a:ext>
                </a:extLst>
              </a:tr>
              <a:tr h="370840">
                <a:tc>
                  <a:txBody>
                    <a:bodyPr/>
                    <a:lstStyle/>
                    <a:p>
                      <a:pPr marL="285750" indent="-285750">
                        <a:buFont typeface="Wingdings" panose="05000000000000000000" pitchFamily="2" charset="2"/>
                        <a:buChar char="q"/>
                      </a:pPr>
                      <a:r>
                        <a:rPr lang="en-US" sz="2000" dirty="0"/>
                        <a:t>Comfortable</a:t>
                      </a:r>
                    </a:p>
                  </a:txBody>
                  <a:tcPr/>
                </a:tc>
                <a:tc>
                  <a:txBody>
                    <a:bodyPr/>
                    <a:lstStyle/>
                    <a:p>
                      <a:pPr marL="285750" indent="-285750">
                        <a:buFont typeface="Wingdings" panose="05000000000000000000" pitchFamily="2" charset="2"/>
                        <a:buChar char="q"/>
                      </a:pPr>
                      <a:r>
                        <a:rPr lang="en-US" sz="2000" dirty="0"/>
                        <a:t>Are interesting</a:t>
                      </a:r>
                    </a:p>
                  </a:txBody>
                  <a:tcPr/>
                </a:tc>
                <a:extLst>
                  <a:ext uri="{0D108BD9-81ED-4DB2-BD59-A6C34878D82A}">
                    <a16:rowId xmlns:a16="http://schemas.microsoft.com/office/drawing/2014/main" val="2197648633"/>
                  </a:ext>
                </a:extLst>
              </a:tr>
              <a:tr h="370840">
                <a:tc>
                  <a:txBody>
                    <a:bodyPr/>
                    <a:lstStyle/>
                    <a:p>
                      <a:pPr marL="285750" indent="-285750">
                        <a:buFont typeface="Wingdings" panose="05000000000000000000" pitchFamily="2" charset="2"/>
                        <a:buChar char="q"/>
                      </a:pPr>
                      <a:r>
                        <a:rPr lang="en-US" sz="2000" dirty="0"/>
                        <a:t>Confident</a:t>
                      </a:r>
                    </a:p>
                  </a:txBody>
                  <a:tcPr/>
                </a:tc>
                <a:tc>
                  <a:txBody>
                    <a:bodyPr/>
                    <a:lstStyle/>
                    <a:p>
                      <a:pPr marL="285750" indent="-285750">
                        <a:buFont typeface="Wingdings" panose="05000000000000000000" pitchFamily="2" charset="2"/>
                        <a:buChar char="q"/>
                      </a:pPr>
                      <a:r>
                        <a:rPr lang="en-US" sz="2000" dirty="0"/>
                        <a:t>Have their own friends</a:t>
                      </a:r>
                    </a:p>
                  </a:txBody>
                  <a:tcPr/>
                </a:tc>
                <a:extLst>
                  <a:ext uri="{0D108BD9-81ED-4DB2-BD59-A6C34878D82A}">
                    <a16:rowId xmlns:a16="http://schemas.microsoft.com/office/drawing/2014/main" val="3900527851"/>
                  </a:ext>
                </a:extLst>
              </a:tr>
              <a:tr h="370840">
                <a:tc>
                  <a:txBody>
                    <a:bodyPr/>
                    <a:lstStyle/>
                    <a:p>
                      <a:pPr marL="285750" indent="-285750">
                        <a:buFont typeface="Wingdings" panose="05000000000000000000" pitchFamily="2" charset="2"/>
                        <a:buChar char="q"/>
                      </a:pPr>
                      <a:r>
                        <a:rPr lang="en-US" sz="2000" dirty="0"/>
                        <a:t>Able to Spend time with my family</a:t>
                      </a:r>
                    </a:p>
                  </a:txBody>
                  <a:tcPr/>
                </a:tc>
                <a:tc>
                  <a:txBody>
                    <a:bodyPr/>
                    <a:lstStyle/>
                    <a:p>
                      <a:pPr marL="285750" indent="-285750">
                        <a:buFont typeface="Wingdings" panose="05000000000000000000" pitchFamily="2" charset="2"/>
                        <a:buChar char="q"/>
                      </a:pPr>
                      <a:r>
                        <a:rPr lang="en-US" sz="2000" dirty="0"/>
                        <a:t>Spend time doing things they want</a:t>
                      </a:r>
                    </a:p>
                  </a:txBody>
                  <a:tcPr/>
                </a:tc>
                <a:extLst>
                  <a:ext uri="{0D108BD9-81ED-4DB2-BD59-A6C34878D82A}">
                    <a16:rowId xmlns:a16="http://schemas.microsoft.com/office/drawing/2014/main" val="3519223635"/>
                  </a:ext>
                </a:extLst>
              </a:tr>
              <a:tr h="370840">
                <a:tc>
                  <a:txBody>
                    <a:bodyPr/>
                    <a:lstStyle/>
                    <a:p>
                      <a:pPr marL="285750" indent="-285750">
                        <a:buFont typeface="Wingdings" panose="05000000000000000000" pitchFamily="2" charset="2"/>
                        <a:buChar char="q"/>
                      </a:pPr>
                      <a:r>
                        <a:rPr lang="en-US" sz="2000" dirty="0"/>
                        <a:t>Able to spend time with my friends </a:t>
                      </a:r>
                    </a:p>
                  </a:txBody>
                  <a:tcPr/>
                </a:tc>
                <a:tc>
                  <a:txBody>
                    <a:bodyPr/>
                    <a:lstStyle/>
                    <a:p>
                      <a:pPr marL="285750" indent="-285750">
                        <a:buFont typeface="Wingdings" panose="05000000000000000000" pitchFamily="2" charset="2"/>
                        <a:buChar char="q"/>
                      </a:pPr>
                      <a:r>
                        <a:rPr lang="en-US" sz="2000" dirty="0"/>
                        <a:t>Are respectful to me and others</a:t>
                      </a:r>
                    </a:p>
                  </a:txBody>
                  <a:tcPr/>
                </a:tc>
                <a:extLst>
                  <a:ext uri="{0D108BD9-81ED-4DB2-BD59-A6C34878D82A}">
                    <a16:rowId xmlns:a16="http://schemas.microsoft.com/office/drawing/2014/main" val="3113957035"/>
                  </a:ext>
                </a:extLst>
              </a:tr>
              <a:tr h="370840">
                <a:tc>
                  <a:txBody>
                    <a:bodyPr/>
                    <a:lstStyle/>
                    <a:p>
                      <a:pPr marL="285750" indent="-285750">
                        <a:buFont typeface="Wingdings" panose="05000000000000000000" pitchFamily="2" charset="2"/>
                        <a:buChar char="q"/>
                      </a:pPr>
                      <a:r>
                        <a:rPr lang="en-US" sz="2000" dirty="0"/>
                        <a:t>Able to make choices about my body</a:t>
                      </a:r>
                    </a:p>
                  </a:txBody>
                  <a:tcPr/>
                </a:tc>
                <a:tc>
                  <a:txBody>
                    <a:bodyPr/>
                    <a:lstStyle/>
                    <a:p>
                      <a:pPr marL="285750" indent="-285750">
                        <a:buFont typeface="Wingdings" panose="05000000000000000000" pitchFamily="2" charset="2"/>
                        <a:buChar char="q"/>
                      </a:pPr>
                      <a:r>
                        <a:rPr lang="en-US" sz="2000" dirty="0"/>
                        <a:t>Have their own interests and hobbies</a:t>
                      </a:r>
                    </a:p>
                  </a:txBody>
                  <a:tcPr/>
                </a:tc>
                <a:extLst>
                  <a:ext uri="{0D108BD9-81ED-4DB2-BD59-A6C34878D82A}">
                    <a16:rowId xmlns:a16="http://schemas.microsoft.com/office/drawing/2014/main" val="4220206016"/>
                  </a:ext>
                </a:extLst>
              </a:tr>
              <a:tr h="370840">
                <a:tc>
                  <a:txBody>
                    <a:bodyPr/>
                    <a:lstStyle/>
                    <a:p>
                      <a:pPr marL="285750" indent="-285750">
                        <a:buFont typeface="Wingdings" panose="05000000000000000000" pitchFamily="2" charset="2"/>
                        <a:buChar char="q"/>
                      </a:pPr>
                      <a:r>
                        <a:rPr lang="en-US" sz="2000" dirty="0"/>
                        <a:t>Able to make choices about my body and what I want</a:t>
                      </a:r>
                    </a:p>
                  </a:txBody>
                  <a:tcPr/>
                </a:tc>
                <a:tc>
                  <a:txBody>
                    <a:bodyPr/>
                    <a:lstStyle/>
                    <a:p>
                      <a:pPr marL="285750" indent="-285750">
                        <a:buFont typeface="Wingdings" panose="05000000000000000000" pitchFamily="2" charset="2"/>
                        <a:buChar char="q"/>
                      </a:pPr>
                      <a:r>
                        <a:rPr lang="en-US" sz="2000" dirty="0"/>
                        <a:t>Are kind to me and to</a:t>
                      </a:r>
                      <a:r>
                        <a:rPr lang="en-US" sz="2000" baseline="0" dirty="0"/>
                        <a:t> others</a:t>
                      </a:r>
                      <a:endParaRPr lang="en-US" sz="2000" dirty="0"/>
                    </a:p>
                  </a:txBody>
                  <a:tcPr/>
                </a:tc>
                <a:extLst>
                  <a:ext uri="{0D108BD9-81ED-4DB2-BD59-A6C34878D82A}">
                    <a16:rowId xmlns:a16="http://schemas.microsoft.com/office/drawing/2014/main" val="870828207"/>
                  </a:ext>
                </a:extLst>
              </a:tr>
              <a:tr h="370840">
                <a:tc>
                  <a:txBody>
                    <a:bodyPr/>
                    <a:lstStyle/>
                    <a:p>
                      <a:pPr marL="285750" indent="-285750">
                        <a:buFont typeface="Wingdings" panose="05000000000000000000" pitchFamily="2" charset="2"/>
                        <a:buChar char="q"/>
                      </a:pPr>
                      <a:r>
                        <a:rPr lang="en-US" sz="2000" dirty="0"/>
                        <a:t>Valued and Cherished</a:t>
                      </a:r>
                    </a:p>
                  </a:txBody>
                  <a:tcPr/>
                </a:tc>
                <a:tc>
                  <a:txBody>
                    <a:bodyPr/>
                    <a:lstStyle/>
                    <a:p>
                      <a:pPr marL="285750" indent="-285750">
                        <a:buFont typeface="Wingdings" panose="05000000000000000000" pitchFamily="2" charset="2"/>
                        <a:buChar char="q"/>
                      </a:pPr>
                      <a:r>
                        <a:rPr lang="en-US" sz="2000" dirty="0"/>
                        <a:t>Are honest with me</a:t>
                      </a:r>
                    </a:p>
                  </a:txBody>
                  <a:tcPr/>
                </a:tc>
                <a:extLst>
                  <a:ext uri="{0D108BD9-81ED-4DB2-BD59-A6C34878D82A}">
                    <a16:rowId xmlns:a16="http://schemas.microsoft.com/office/drawing/2014/main" val="1619878450"/>
                  </a:ext>
                </a:extLst>
              </a:tr>
              <a:tr h="370840">
                <a:tc>
                  <a:txBody>
                    <a:bodyPr/>
                    <a:lstStyle/>
                    <a:p>
                      <a:pPr marL="285750" indent="-285750">
                        <a:buFont typeface="Wingdings" panose="05000000000000000000" pitchFamily="2" charset="2"/>
                        <a:buChar char="q"/>
                      </a:pPr>
                      <a:r>
                        <a:rPr lang="en-US" sz="2000" dirty="0"/>
                        <a:t>Still me</a:t>
                      </a:r>
                    </a:p>
                  </a:txBody>
                  <a:tcPr/>
                </a:tc>
                <a:tc>
                  <a:txBody>
                    <a:bodyPr/>
                    <a:lstStyle/>
                    <a:p>
                      <a:pPr marL="342900" indent="-342900">
                        <a:buFont typeface="Wingdings" panose="05000000000000000000" pitchFamily="2" charset="2"/>
                        <a:buChar char="q"/>
                      </a:pPr>
                      <a:r>
                        <a:rPr lang="en-US" sz="2000" dirty="0"/>
                        <a:t>Are committed to me</a:t>
                      </a:r>
                    </a:p>
                  </a:txBody>
                  <a:tcPr/>
                </a:tc>
                <a:extLst>
                  <a:ext uri="{0D108BD9-81ED-4DB2-BD59-A6C34878D82A}">
                    <a16:rowId xmlns:a16="http://schemas.microsoft.com/office/drawing/2014/main" val="52105972"/>
                  </a:ext>
                </a:extLst>
              </a:tr>
              <a:tr h="370840">
                <a:tc>
                  <a:txBody>
                    <a:bodyPr/>
                    <a:lstStyle/>
                    <a:p>
                      <a:pPr marL="285750" indent="-285750">
                        <a:buFont typeface="Wingdings" panose="05000000000000000000" pitchFamily="2" charset="2"/>
                        <a:buChar char="q"/>
                      </a:pPr>
                      <a:r>
                        <a:rPr lang="en-US" sz="2000" dirty="0"/>
                        <a:t>Other</a:t>
                      </a:r>
                    </a:p>
                  </a:txBody>
                  <a:tcPr/>
                </a:tc>
                <a:tc>
                  <a:txBody>
                    <a:bodyPr/>
                    <a:lstStyle/>
                    <a:p>
                      <a:pPr marL="285750" indent="-285750">
                        <a:buFont typeface="Wingdings" panose="05000000000000000000" pitchFamily="2" charset="2"/>
                        <a:buChar char="q"/>
                      </a:pPr>
                      <a:r>
                        <a:rPr lang="en-US" sz="2000" dirty="0"/>
                        <a:t>Are my friend</a:t>
                      </a:r>
                    </a:p>
                  </a:txBody>
                  <a:tcPr/>
                </a:tc>
                <a:extLst>
                  <a:ext uri="{0D108BD9-81ED-4DB2-BD59-A6C34878D82A}">
                    <a16:rowId xmlns:a16="http://schemas.microsoft.com/office/drawing/2014/main" val="1573750075"/>
                  </a:ext>
                </a:extLst>
              </a:tr>
            </a:tbl>
          </a:graphicData>
        </a:graphic>
      </p:graphicFrame>
    </p:spTree>
    <p:extLst>
      <p:ext uri="{BB962C8B-B14F-4D97-AF65-F5344CB8AC3E}">
        <p14:creationId xmlns:p14="http://schemas.microsoft.com/office/powerpoint/2010/main" val="3655144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am I looking for in a Relationship?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5909454"/>
              </p:ext>
            </p:extLst>
          </p:nvPr>
        </p:nvGraphicFramePr>
        <p:xfrm>
          <a:off x="1007390" y="1715077"/>
          <a:ext cx="9749053" cy="4724400"/>
        </p:xfrm>
        <a:graphic>
          <a:graphicData uri="http://schemas.openxmlformats.org/drawingml/2006/table">
            <a:tbl>
              <a:tblPr firstRow="1" bandRow="1">
                <a:tableStyleId>{5C22544A-7EE6-4342-B048-85BDC9FD1C3A}</a:tableStyleId>
              </a:tblPr>
              <a:tblGrid>
                <a:gridCol w="9749053">
                  <a:extLst>
                    <a:ext uri="{9D8B030D-6E8A-4147-A177-3AD203B41FA5}">
                      <a16:colId xmlns:a16="http://schemas.microsoft.com/office/drawing/2014/main" val="3233908729"/>
                    </a:ext>
                  </a:extLst>
                </a:gridCol>
              </a:tblGrid>
              <a:tr h="370840">
                <a:tc>
                  <a:txBody>
                    <a:bodyPr/>
                    <a:lstStyle/>
                    <a:p>
                      <a:r>
                        <a:rPr lang="en-US" sz="2400" dirty="0"/>
                        <a:t>Together,</a:t>
                      </a:r>
                      <a:r>
                        <a:rPr lang="en-US" sz="2400" baseline="0" dirty="0"/>
                        <a:t> we…</a:t>
                      </a:r>
                      <a:endParaRPr lang="en-US" sz="2400" dirty="0"/>
                    </a:p>
                  </a:txBody>
                  <a:tcPr/>
                </a:tc>
                <a:extLst>
                  <a:ext uri="{0D108BD9-81ED-4DB2-BD59-A6C34878D82A}">
                    <a16:rowId xmlns:a16="http://schemas.microsoft.com/office/drawing/2014/main" val="673391692"/>
                  </a:ext>
                </a:extLst>
              </a:tr>
              <a:tr h="370840">
                <a:tc>
                  <a:txBody>
                    <a:bodyPr/>
                    <a:lstStyle/>
                    <a:p>
                      <a:r>
                        <a:rPr lang="en-US" sz="2000" dirty="0"/>
                        <a:t>Have similar</a:t>
                      </a:r>
                      <a:r>
                        <a:rPr lang="en-US" sz="2000" baseline="0" dirty="0"/>
                        <a:t> interests and hobbies; and we have different interests and hobbies that we can spend time doing apart</a:t>
                      </a:r>
                      <a:endParaRPr lang="en-US" sz="2000" dirty="0"/>
                    </a:p>
                  </a:txBody>
                  <a:tcPr/>
                </a:tc>
                <a:extLst>
                  <a:ext uri="{0D108BD9-81ED-4DB2-BD59-A6C34878D82A}">
                    <a16:rowId xmlns:a16="http://schemas.microsoft.com/office/drawing/2014/main" val="2966368084"/>
                  </a:ext>
                </a:extLst>
              </a:tr>
              <a:tr h="370840">
                <a:tc>
                  <a:txBody>
                    <a:bodyPr/>
                    <a:lstStyle/>
                    <a:p>
                      <a:r>
                        <a:rPr lang="en-US" sz="2000" dirty="0"/>
                        <a:t>Respect each other</a:t>
                      </a:r>
                    </a:p>
                  </a:txBody>
                  <a:tcPr/>
                </a:tc>
                <a:extLst>
                  <a:ext uri="{0D108BD9-81ED-4DB2-BD59-A6C34878D82A}">
                    <a16:rowId xmlns:a16="http://schemas.microsoft.com/office/drawing/2014/main" val="2552072285"/>
                  </a:ext>
                </a:extLst>
              </a:tr>
              <a:tr h="370840">
                <a:tc>
                  <a:txBody>
                    <a:bodyPr/>
                    <a:lstStyle/>
                    <a:p>
                      <a:r>
                        <a:rPr lang="en-US" sz="2000" dirty="0"/>
                        <a:t>Support each other’s hopes and dreams</a:t>
                      </a:r>
                    </a:p>
                  </a:txBody>
                  <a:tcPr/>
                </a:tc>
                <a:extLst>
                  <a:ext uri="{0D108BD9-81ED-4DB2-BD59-A6C34878D82A}">
                    <a16:rowId xmlns:a16="http://schemas.microsoft.com/office/drawing/2014/main" val="3711677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Spend time together and Spend time apart</a:t>
                      </a:r>
                    </a:p>
                  </a:txBody>
                  <a:tcPr/>
                </a:tc>
                <a:extLst>
                  <a:ext uri="{0D108BD9-81ED-4DB2-BD59-A6C34878D82A}">
                    <a16:rowId xmlns:a16="http://schemas.microsoft.com/office/drawing/2014/main" val="3427815301"/>
                  </a:ext>
                </a:extLst>
              </a:tr>
              <a:tr h="370840">
                <a:tc>
                  <a:txBody>
                    <a:bodyPr/>
                    <a:lstStyle/>
                    <a:p>
                      <a:r>
                        <a:rPr lang="en-US" sz="2000" dirty="0"/>
                        <a:t>Spend time out in our community together, on dates and sharing our lives</a:t>
                      </a:r>
                    </a:p>
                  </a:txBody>
                  <a:tcPr/>
                </a:tc>
                <a:extLst>
                  <a:ext uri="{0D108BD9-81ED-4DB2-BD59-A6C34878D82A}">
                    <a16:rowId xmlns:a16="http://schemas.microsoft.com/office/drawing/2014/main" val="604264819"/>
                  </a:ext>
                </a:extLst>
              </a:tr>
              <a:tr h="370840">
                <a:tc>
                  <a:txBody>
                    <a:bodyPr/>
                    <a:lstStyle/>
                    <a:p>
                      <a:r>
                        <a:rPr lang="en-US" sz="2000" dirty="0"/>
                        <a:t>Are romantic and loving</a:t>
                      </a:r>
                    </a:p>
                  </a:txBody>
                  <a:tcPr/>
                </a:tc>
                <a:extLst>
                  <a:ext uri="{0D108BD9-81ED-4DB2-BD59-A6C34878D82A}">
                    <a16:rowId xmlns:a16="http://schemas.microsoft.com/office/drawing/2014/main" val="1180679555"/>
                  </a:ext>
                </a:extLst>
              </a:tr>
              <a:tr h="370840">
                <a:tc>
                  <a:txBody>
                    <a:bodyPr/>
                    <a:lstStyle/>
                    <a:p>
                      <a:r>
                        <a:rPr lang="en-US" sz="2000" dirty="0"/>
                        <a:t>Communicate with each other and we take turns listening</a:t>
                      </a:r>
                    </a:p>
                  </a:txBody>
                  <a:tcPr/>
                </a:tc>
                <a:extLst>
                  <a:ext uri="{0D108BD9-81ED-4DB2-BD59-A6C34878D82A}">
                    <a16:rowId xmlns:a16="http://schemas.microsoft.com/office/drawing/2014/main" val="3220772605"/>
                  </a:ext>
                </a:extLst>
              </a:tr>
              <a:tr h="370840">
                <a:tc>
                  <a:txBody>
                    <a:bodyPr/>
                    <a:lstStyle/>
                    <a:p>
                      <a:r>
                        <a:rPr lang="en-US" sz="2000" dirty="0"/>
                        <a:t>Support each other through challenges and hard times</a:t>
                      </a:r>
                    </a:p>
                  </a:txBody>
                  <a:tcPr/>
                </a:tc>
                <a:extLst>
                  <a:ext uri="{0D108BD9-81ED-4DB2-BD59-A6C34878D82A}">
                    <a16:rowId xmlns:a16="http://schemas.microsoft.com/office/drawing/2014/main" val="2789944155"/>
                  </a:ext>
                </a:extLst>
              </a:tr>
              <a:tr h="370840">
                <a:tc>
                  <a:txBody>
                    <a:bodyPr/>
                    <a:lstStyle/>
                    <a:p>
                      <a:r>
                        <a:rPr lang="en-US" sz="2000" dirty="0"/>
                        <a:t>Are happy most of the time and communicate when we are unhappy</a:t>
                      </a:r>
                    </a:p>
                  </a:txBody>
                  <a:tcPr/>
                </a:tc>
                <a:extLst>
                  <a:ext uri="{0D108BD9-81ED-4DB2-BD59-A6C34878D82A}">
                    <a16:rowId xmlns:a16="http://schemas.microsoft.com/office/drawing/2014/main" val="672915007"/>
                  </a:ext>
                </a:extLst>
              </a:tr>
              <a:tr h="370840">
                <a:tc>
                  <a:txBody>
                    <a:bodyPr/>
                    <a:lstStyle/>
                    <a:p>
                      <a:r>
                        <a:rPr lang="en-US" sz="2000" dirty="0"/>
                        <a:t>Have fun!</a:t>
                      </a:r>
                    </a:p>
                  </a:txBody>
                  <a:tcPr/>
                </a:tc>
                <a:extLst>
                  <a:ext uri="{0D108BD9-81ED-4DB2-BD59-A6C34878D82A}">
                    <a16:rowId xmlns:a16="http://schemas.microsoft.com/office/drawing/2014/main" val="2302771934"/>
                  </a:ext>
                </a:extLst>
              </a:tr>
            </a:tbl>
          </a:graphicData>
        </a:graphic>
      </p:graphicFrame>
    </p:spTree>
    <p:extLst>
      <p:ext uri="{BB962C8B-B14F-4D97-AF65-F5344CB8AC3E}">
        <p14:creationId xmlns:p14="http://schemas.microsoft.com/office/powerpoint/2010/main" val="238243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72698"/>
            <a:ext cx="9720072" cy="1499616"/>
          </a:xfrm>
        </p:spPr>
        <p:txBody>
          <a:bodyPr>
            <a:normAutofit/>
          </a:bodyPr>
          <a:lstStyle/>
          <a:p>
            <a:pPr algn="ctr"/>
            <a:r>
              <a:rPr lang="en-US" sz="4000" dirty="0"/>
              <a:t>CIRCLES program…</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4839"/>
          <a:stretch/>
        </p:blipFill>
        <p:spPr>
          <a:xfrm>
            <a:off x="1264685" y="1767116"/>
            <a:ext cx="9991323" cy="4618186"/>
          </a:xfrm>
        </p:spPr>
      </p:pic>
    </p:spTree>
    <p:extLst>
      <p:ext uri="{BB962C8B-B14F-4D97-AF65-F5344CB8AC3E}">
        <p14:creationId xmlns:p14="http://schemas.microsoft.com/office/powerpoint/2010/main" val="1256180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11445"/>
            <a:ext cx="9720072" cy="1499616"/>
          </a:xfrm>
        </p:spPr>
        <p:txBody>
          <a:bodyPr>
            <a:normAutofit/>
          </a:bodyPr>
          <a:lstStyle/>
          <a:p>
            <a:r>
              <a:rPr lang="en-US" sz="4000" dirty="0"/>
              <a:t>Circles program</a:t>
            </a:r>
          </a:p>
        </p:txBody>
      </p:sp>
      <p:sp>
        <p:nvSpPr>
          <p:cNvPr id="3" name="Content Placeholder 2"/>
          <p:cNvSpPr>
            <a:spLocks noGrp="1"/>
          </p:cNvSpPr>
          <p:nvPr>
            <p:ph sz="half" idx="1"/>
          </p:nvPr>
        </p:nvSpPr>
        <p:spPr>
          <a:xfrm>
            <a:off x="1024128" y="1999282"/>
            <a:ext cx="4754880" cy="4023360"/>
          </a:xfrm>
        </p:spPr>
        <p:txBody>
          <a:bodyPr/>
          <a:lstStyle/>
          <a:p>
            <a:r>
              <a:rPr lang="en-US" sz="2400" dirty="0">
                <a:hlinkClick r:id="rId3"/>
              </a:rPr>
              <a:t>https://www.circlesapp.com/</a:t>
            </a:r>
            <a:endParaRPr lang="en-US" sz="2400" dirty="0"/>
          </a:p>
          <a:p>
            <a:r>
              <a:rPr lang="en-US" sz="2400" dirty="0"/>
              <a:t>The Circles program is to be used for teaching boundaries.</a:t>
            </a:r>
          </a:p>
          <a:p>
            <a:r>
              <a:rPr lang="en-US" dirty="0" smtClean="0"/>
              <a:t>Let’s look at  a sample I created to accompany the work being done on the app!</a:t>
            </a:r>
            <a:endParaRPr lang="en-US" dirty="0"/>
          </a:p>
          <a:p>
            <a:endParaRPr lang="en-US" dirty="0"/>
          </a:p>
          <a:p>
            <a:endParaRPr lang="en-US" dirty="0"/>
          </a:p>
          <a:p>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67359" y="1745879"/>
            <a:ext cx="3936438" cy="4526905"/>
          </a:xfrm>
        </p:spPr>
      </p:pic>
    </p:spTree>
    <p:extLst>
      <p:ext uri="{BB962C8B-B14F-4D97-AF65-F5344CB8AC3E}">
        <p14:creationId xmlns:p14="http://schemas.microsoft.com/office/powerpoint/2010/main" val="285094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Safe People</a:t>
            </a:r>
            <a:endParaRPr lang="en-US" dirty="0"/>
          </a:p>
        </p:txBody>
      </p:sp>
      <p:sp>
        <p:nvSpPr>
          <p:cNvPr id="3" name="Subtitle 2"/>
          <p:cNvSpPr>
            <a:spLocks noGrp="1"/>
          </p:cNvSpPr>
          <p:nvPr>
            <p:ph type="subTitle" idx="1"/>
          </p:nvPr>
        </p:nvSpPr>
        <p:spPr/>
        <p:txBody>
          <a:bodyPr/>
          <a:lstStyle/>
          <a:p>
            <a:r>
              <a:rPr lang="en-US" dirty="0" smtClean="0"/>
              <a:t>Student</a:t>
            </a:r>
            <a:endParaRPr lang="en-US" dirty="0"/>
          </a:p>
        </p:txBody>
      </p:sp>
    </p:spTree>
    <p:extLst>
      <p:ext uri="{BB962C8B-B14F-4D97-AF65-F5344CB8AC3E}">
        <p14:creationId xmlns:p14="http://schemas.microsoft.com/office/powerpoint/2010/main" val="321170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Content Placeholder 2"/>
          <p:cNvSpPr>
            <a:spLocks noGrp="1"/>
          </p:cNvSpPr>
          <p:nvPr>
            <p:ph sz="half" idx="1"/>
          </p:nvPr>
        </p:nvSpPr>
        <p:spPr/>
        <p:txBody>
          <a:bodyPr/>
          <a:lstStyle/>
          <a:p>
            <a:r>
              <a:rPr lang="en-US" dirty="0" smtClean="0"/>
              <a:t>There is a circle around us that is our family. These are the safest people. You can trust them.</a:t>
            </a:r>
          </a:p>
          <a:p>
            <a:r>
              <a:rPr lang="en-US" b="1" dirty="0" smtClean="0"/>
              <a:t>ADD In her people here.</a:t>
            </a:r>
          </a:p>
          <a:p>
            <a:r>
              <a:rPr lang="en-US" sz="2800" b="1" u="sng" dirty="0" smtClean="0">
                <a:solidFill>
                  <a:srgbClr val="002060"/>
                </a:solidFill>
              </a:rPr>
              <a:t>These people are in the blue circle.</a:t>
            </a:r>
            <a:endParaRPr lang="en-US" sz="2800" b="1" u="sng" dirty="0">
              <a:solidFill>
                <a:srgbClr val="00206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054" y="2286000"/>
            <a:ext cx="3147391" cy="3619500"/>
          </a:xfrm>
        </p:spPr>
      </p:pic>
    </p:spTree>
    <p:extLst>
      <p:ext uri="{BB962C8B-B14F-4D97-AF65-F5344CB8AC3E}">
        <p14:creationId xmlns:p14="http://schemas.microsoft.com/office/powerpoint/2010/main" val="2301756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family friends..</a:t>
            </a:r>
            <a:endParaRPr lang="en-US" dirty="0"/>
          </a:p>
        </p:txBody>
      </p:sp>
      <p:sp>
        <p:nvSpPr>
          <p:cNvPr id="3" name="Content Placeholder 2"/>
          <p:cNvSpPr>
            <a:spLocks noGrp="1"/>
          </p:cNvSpPr>
          <p:nvPr>
            <p:ph sz="half" idx="1"/>
          </p:nvPr>
        </p:nvSpPr>
        <p:spPr/>
        <p:txBody>
          <a:bodyPr/>
          <a:lstStyle/>
          <a:p>
            <a:r>
              <a:rPr lang="en-US" dirty="0" smtClean="0"/>
              <a:t>These are people who are close to my family: (ADD in names here)</a:t>
            </a:r>
          </a:p>
          <a:p>
            <a:r>
              <a:rPr lang="en-US" dirty="0" smtClean="0"/>
              <a:t>These are safe adults. </a:t>
            </a:r>
            <a:endParaRPr lang="en-US" dirty="0"/>
          </a:p>
          <a:p>
            <a:r>
              <a:rPr lang="en-US" sz="2800" b="1" u="sng" dirty="0" smtClean="0">
                <a:solidFill>
                  <a:srgbClr val="00B050"/>
                </a:solidFill>
              </a:rPr>
              <a:t>These people are in the green circle.</a:t>
            </a:r>
            <a:endParaRPr lang="en-US" sz="2800" b="1" u="sng" dirty="0">
              <a:solidFill>
                <a:srgbClr val="00B05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054" y="2286000"/>
            <a:ext cx="3147391" cy="3619500"/>
          </a:xfrm>
        </p:spPr>
      </p:pic>
    </p:spTree>
    <p:extLst>
      <p:ext uri="{BB962C8B-B14F-4D97-AF65-F5344CB8AC3E}">
        <p14:creationId xmlns:p14="http://schemas.microsoft.com/office/powerpoint/2010/main" val="898564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Mom’s friends</a:t>
            </a:r>
            <a:endParaRPr lang="en-US" dirty="0"/>
          </a:p>
        </p:txBody>
      </p:sp>
      <p:sp>
        <p:nvSpPr>
          <p:cNvPr id="3" name="Content Placeholder 2"/>
          <p:cNvSpPr>
            <a:spLocks noGrp="1"/>
          </p:cNvSpPr>
          <p:nvPr>
            <p:ph sz="half" idx="1"/>
          </p:nvPr>
        </p:nvSpPr>
        <p:spPr/>
        <p:txBody>
          <a:bodyPr/>
          <a:lstStyle/>
          <a:p>
            <a:r>
              <a:rPr lang="en-US" dirty="0" smtClean="0"/>
              <a:t>Mom has lots of friends who come to my house to visit. They are:  ADD Names</a:t>
            </a:r>
          </a:p>
          <a:p>
            <a:r>
              <a:rPr lang="en-US" sz="2800" b="1" u="sng" dirty="0" smtClean="0">
                <a:solidFill>
                  <a:srgbClr val="FFFF00"/>
                </a:solidFill>
              </a:rPr>
              <a:t>These people are in the yellow circle</a:t>
            </a:r>
            <a:r>
              <a:rPr lang="en-US" dirty="0" smtClean="0">
                <a:solidFill>
                  <a:srgbClr val="FFFF00"/>
                </a:solidFill>
              </a:rPr>
              <a:t>.</a:t>
            </a:r>
            <a:endParaRPr lang="en-US" dirty="0">
              <a:solidFill>
                <a:srgbClr val="FFFF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054" y="2286000"/>
            <a:ext cx="3147391" cy="3619500"/>
          </a:xfrm>
        </p:spPr>
      </p:pic>
    </p:spTree>
    <p:extLst>
      <p:ext uri="{BB962C8B-B14F-4D97-AF65-F5344CB8AC3E}">
        <p14:creationId xmlns:p14="http://schemas.microsoft.com/office/powerpoint/2010/main" val="265000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people</a:t>
            </a:r>
            <a:endParaRPr lang="en-US" dirty="0"/>
          </a:p>
        </p:txBody>
      </p:sp>
      <p:sp>
        <p:nvSpPr>
          <p:cNvPr id="3" name="Content Placeholder 2"/>
          <p:cNvSpPr>
            <a:spLocks noGrp="1"/>
          </p:cNvSpPr>
          <p:nvPr>
            <p:ph sz="half" idx="1"/>
          </p:nvPr>
        </p:nvSpPr>
        <p:spPr/>
        <p:txBody>
          <a:bodyPr/>
          <a:lstStyle/>
          <a:p>
            <a:r>
              <a:rPr lang="en-US" dirty="0" smtClean="0"/>
              <a:t>The people in my community:</a:t>
            </a:r>
          </a:p>
          <a:p>
            <a:r>
              <a:rPr lang="en-US" dirty="0" smtClean="0"/>
              <a:t>Dentist</a:t>
            </a:r>
          </a:p>
          <a:p>
            <a:r>
              <a:rPr lang="en-US" dirty="0" smtClean="0"/>
              <a:t>Doctor</a:t>
            </a:r>
          </a:p>
          <a:p>
            <a:r>
              <a:rPr lang="en-US" dirty="0" smtClean="0"/>
              <a:t>Eye Doctor</a:t>
            </a:r>
          </a:p>
          <a:p>
            <a:r>
              <a:rPr lang="en-US" dirty="0" smtClean="0"/>
              <a:t>Nurse</a:t>
            </a:r>
          </a:p>
          <a:p>
            <a:r>
              <a:rPr lang="en-US" dirty="0" smtClean="0"/>
              <a:t>Teachers</a:t>
            </a:r>
          </a:p>
          <a:p>
            <a:r>
              <a:rPr lang="en-US" sz="2800" b="1" u="sng" dirty="0" smtClean="0">
                <a:solidFill>
                  <a:schemeClr val="accent1"/>
                </a:solidFill>
              </a:rPr>
              <a:t>These people are in the orange circle.</a:t>
            </a:r>
            <a:endParaRPr lang="en-US" sz="2800" b="1" u="sng" dirty="0">
              <a:solidFill>
                <a:schemeClr val="accent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054" y="2286000"/>
            <a:ext cx="3147391" cy="3619500"/>
          </a:xfrm>
        </p:spPr>
      </p:pic>
    </p:spTree>
    <p:extLst>
      <p:ext uri="{BB962C8B-B14F-4D97-AF65-F5344CB8AC3E}">
        <p14:creationId xmlns:p14="http://schemas.microsoft.com/office/powerpoint/2010/main" val="119753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Strangers…</a:t>
            </a:r>
            <a:endParaRPr lang="en-US" dirty="0"/>
          </a:p>
        </p:txBody>
      </p:sp>
      <p:sp>
        <p:nvSpPr>
          <p:cNvPr id="3" name="Content Placeholder 2"/>
          <p:cNvSpPr>
            <a:spLocks noGrp="1"/>
          </p:cNvSpPr>
          <p:nvPr>
            <p:ph sz="half" idx="1"/>
          </p:nvPr>
        </p:nvSpPr>
        <p:spPr/>
        <p:txBody>
          <a:bodyPr/>
          <a:lstStyle/>
          <a:p>
            <a:r>
              <a:rPr lang="en-US" dirty="0" smtClean="0">
                <a:solidFill>
                  <a:srgbClr val="FF0000"/>
                </a:solidFill>
              </a:rPr>
              <a:t>Strangers are people that I don’t know. I might meet see them on the bus.</a:t>
            </a:r>
          </a:p>
          <a:p>
            <a:r>
              <a:rPr lang="en-US" dirty="0" smtClean="0">
                <a:solidFill>
                  <a:srgbClr val="FF0000"/>
                </a:solidFill>
              </a:rPr>
              <a:t>They are not friends.</a:t>
            </a:r>
          </a:p>
          <a:p>
            <a:r>
              <a:rPr lang="en-US" dirty="0" smtClean="0">
                <a:solidFill>
                  <a:srgbClr val="FF0000"/>
                </a:solidFill>
              </a:rPr>
              <a:t>They do not know me or my family.</a:t>
            </a:r>
          </a:p>
          <a:p>
            <a:r>
              <a:rPr lang="en-US" dirty="0" smtClean="0">
                <a:solidFill>
                  <a:srgbClr val="FF0000"/>
                </a:solidFill>
              </a:rPr>
              <a:t>They cannot touch my body.</a:t>
            </a:r>
          </a:p>
          <a:p>
            <a:r>
              <a:rPr lang="en-US" sz="2800" b="1" u="sng" dirty="0" smtClean="0">
                <a:solidFill>
                  <a:srgbClr val="FF0000"/>
                </a:solidFill>
              </a:rPr>
              <a:t>These people are in the red circle.</a:t>
            </a:r>
            <a:endParaRPr lang="en-US" sz="2800" b="1" u="sng" dirty="0">
              <a:solidFill>
                <a:srgbClr val="FF00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054" y="2286000"/>
            <a:ext cx="3147391" cy="3619500"/>
          </a:xfrm>
        </p:spPr>
      </p:pic>
    </p:spTree>
    <p:extLst>
      <p:ext uri="{BB962C8B-B14F-4D97-AF65-F5344CB8AC3E}">
        <p14:creationId xmlns:p14="http://schemas.microsoft.com/office/powerpoint/2010/main" val="323102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D9BD2FD-17EC-481F-9B8E-EA20A68C60AE}"/>
              </a:ext>
            </a:extLst>
          </p:cNvPr>
          <p:cNvGraphicFramePr/>
          <p:nvPr>
            <p:extLst>
              <p:ext uri="{D42A27DB-BD31-4B8C-83A1-F6EECF244321}">
                <p14:modId xmlns:p14="http://schemas.microsoft.com/office/powerpoint/2010/main" val="2739252864"/>
              </p:ext>
            </p:extLst>
          </p:nvPr>
        </p:nvGraphicFramePr>
        <p:xfrm>
          <a:off x="2495550" y="1295400"/>
          <a:ext cx="72009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1963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a:t>
            </a:r>
            <a:r>
              <a:rPr lang="en-US" dirty="0" smtClean="0"/>
              <a:t>is safe…</a:t>
            </a:r>
            <a:endParaRPr lang="en-US" dirty="0"/>
          </a:p>
        </p:txBody>
      </p:sp>
      <p:sp>
        <p:nvSpPr>
          <p:cNvPr id="3" name="Content Placeholder 2"/>
          <p:cNvSpPr>
            <a:spLocks noGrp="1"/>
          </p:cNvSpPr>
          <p:nvPr>
            <p:ph sz="half" idx="1"/>
          </p:nvPr>
        </p:nvSpPr>
        <p:spPr/>
        <p:txBody>
          <a:bodyPr/>
          <a:lstStyle/>
          <a:p>
            <a:r>
              <a:rPr lang="en-US" dirty="0" smtClean="0"/>
              <a:t>Remember the circles and their colors. Blue is safest. You can trust these people the most.</a:t>
            </a:r>
          </a:p>
          <a:p>
            <a:r>
              <a:rPr lang="en-US" dirty="0" smtClean="0"/>
              <a:t>You are safe when you remember your colors.</a:t>
            </a:r>
          </a:p>
          <a:p>
            <a:r>
              <a:rPr lang="en-US" sz="3200" b="1" u="sng" dirty="0" smtClean="0">
                <a:solidFill>
                  <a:srgbClr val="7030A0"/>
                </a:solidFill>
              </a:rPr>
              <a:t>You are important!</a:t>
            </a:r>
            <a:endParaRPr lang="en-US" sz="3200" b="1" u="sng" dirty="0">
              <a:solidFill>
                <a:srgbClr val="7030A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054" y="2286000"/>
            <a:ext cx="3147391" cy="3619500"/>
          </a:xfrm>
        </p:spPr>
      </p:pic>
    </p:spTree>
    <p:extLst>
      <p:ext uri="{BB962C8B-B14F-4D97-AF65-F5344CB8AC3E}">
        <p14:creationId xmlns:p14="http://schemas.microsoft.com/office/powerpoint/2010/main" val="904880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kind of relationship?</a:t>
            </a:r>
          </a:p>
        </p:txBody>
      </p:sp>
      <p:sp>
        <p:nvSpPr>
          <p:cNvPr id="3" name="Content Placeholder 2"/>
          <p:cNvSpPr>
            <a:spLocks noGrp="1"/>
          </p:cNvSpPr>
          <p:nvPr>
            <p:ph idx="1"/>
          </p:nvPr>
        </p:nvSpPr>
        <p:spPr>
          <a:xfrm>
            <a:off x="954385" y="1906291"/>
            <a:ext cx="10134652" cy="4610746"/>
          </a:xfrm>
        </p:spPr>
        <p:txBody>
          <a:bodyPr>
            <a:normAutofit/>
          </a:bodyPr>
          <a:lstStyle/>
          <a:p>
            <a:r>
              <a:rPr lang="en-US" sz="2400" b="1" dirty="0"/>
              <a:t>Is it Healthy</a:t>
            </a:r>
            <a:r>
              <a:rPr lang="en-US" sz="2400" b="1" dirty="0">
                <a:latin typeface="Calibri" panose="020F0502020204030204" pitchFamily="34" charset="0"/>
                <a:cs typeface="Calibri" panose="020F0502020204030204" pitchFamily="34" charset="0"/>
              </a:rPr>
              <a:t>?</a:t>
            </a:r>
            <a:r>
              <a:rPr lang="en-US" sz="2400" b="1" dirty="0"/>
              <a:t> Unhealthy</a:t>
            </a:r>
            <a:r>
              <a:rPr lang="en-US" sz="2400" b="1" dirty="0">
                <a:latin typeface="Calibri" panose="020F0502020204030204" pitchFamily="34" charset="0"/>
                <a:cs typeface="Calibri" panose="020F0502020204030204" pitchFamily="34" charset="0"/>
              </a:rPr>
              <a:t>?</a:t>
            </a:r>
            <a:r>
              <a:rPr lang="en-US" sz="2400" b="1" dirty="0"/>
              <a:t> Abusive</a:t>
            </a:r>
            <a:r>
              <a:rPr lang="en-US" sz="2400" b="1" dirty="0">
                <a:latin typeface="Calibri" panose="020F0502020204030204" pitchFamily="34" charset="0"/>
                <a:cs typeface="Calibri" panose="020F0502020204030204" pitchFamily="34" charset="0"/>
              </a:rPr>
              <a:t>?</a:t>
            </a:r>
          </a:p>
          <a:p>
            <a:r>
              <a:rPr lang="en-US" sz="2400" b="1" dirty="0"/>
              <a:t>Group Activity: </a:t>
            </a:r>
            <a:r>
              <a:rPr lang="en-US" sz="2400" dirty="0"/>
              <a:t>Open your envelopes and divide the statements into one of the three categories</a:t>
            </a:r>
            <a:r>
              <a:rPr lang="en-US" sz="2400" dirty="0">
                <a:latin typeface="Calibri" panose="020F0502020204030204" pitchFamily="34" charset="0"/>
                <a:cs typeface="Calibri" panose="020F0502020204030204" pitchFamily="34" charset="0"/>
              </a:rPr>
              <a:t>?</a:t>
            </a:r>
          </a:p>
          <a:p>
            <a:r>
              <a:rPr lang="en-US" sz="2400" b="1" dirty="0"/>
              <a:t>Discussion</a:t>
            </a:r>
            <a:r>
              <a:rPr lang="en-US" sz="2400" b="1" dirty="0">
                <a:latin typeface="Calibri" panose="020F0502020204030204" pitchFamily="34" charset="0"/>
                <a:cs typeface="Calibri" panose="020F0502020204030204" pitchFamily="34" charset="0"/>
              </a:rPr>
              <a:t>?</a:t>
            </a:r>
          </a:p>
          <a:p>
            <a:r>
              <a:rPr lang="en-US" sz="2400" dirty="0"/>
              <a:t>What might happen when you teach this activity</a:t>
            </a:r>
            <a:r>
              <a:rPr lang="en-US" sz="2400" dirty="0">
                <a:latin typeface="Calibri" panose="020F0502020204030204" pitchFamily="34" charset="0"/>
                <a:cs typeface="Calibri" panose="020F0502020204030204" pitchFamily="34" charset="0"/>
              </a:rPr>
              <a:t>? </a:t>
            </a:r>
          </a:p>
          <a:p>
            <a:pPr marL="0" indent="0">
              <a:buNone/>
            </a:pPr>
            <a:endParaRPr lang="en-US" sz="800" dirty="0">
              <a:latin typeface="Calibri" panose="020F0502020204030204" pitchFamily="34" charset="0"/>
              <a:cs typeface="Calibri" panose="020F0502020204030204" pitchFamily="34" charset="0"/>
            </a:endParaRPr>
          </a:p>
          <a:p>
            <a:r>
              <a:rPr lang="en-US" dirty="0" smtClean="0">
                <a:hlinkClick r:id="rId3" action="ppaction://hlinkpres?slideindex=1&amp;slidetitle="/>
              </a:rPr>
              <a:t>David's Thoughts.pptx</a:t>
            </a:r>
            <a:endParaRPr lang="en-US" dirty="0"/>
          </a:p>
        </p:txBody>
      </p:sp>
    </p:spTree>
    <p:extLst>
      <p:ext uri="{BB962C8B-B14F-4D97-AF65-F5344CB8AC3E}">
        <p14:creationId xmlns:p14="http://schemas.microsoft.com/office/powerpoint/2010/main" val="135107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165" y="2326487"/>
            <a:ext cx="15653512" cy="4394988"/>
          </a:xfrm>
        </p:spPr>
        <p:txBody>
          <a:bodyPr/>
          <a:lstStyle/>
          <a:p>
            <a:r>
              <a:rPr lang="en-US" dirty="0" smtClean="0"/>
              <a:t>Friends</a:t>
            </a:r>
            <a:endParaRPr lang="en-US" dirty="0"/>
          </a:p>
        </p:txBody>
      </p:sp>
      <p:sp>
        <p:nvSpPr>
          <p:cNvPr id="3" name="Subtitle 2"/>
          <p:cNvSpPr>
            <a:spLocks noGrp="1"/>
          </p:cNvSpPr>
          <p:nvPr>
            <p:ph type="subTitle" idx="1"/>
          </p:nvPr>
        </p:nvSpPr>
        <p:spPr>
          <a:xfrm>
            <a:off x="2053680" y="5979196"/>
            <a:ext cx="8045373" cy="742279"/>
          </a:xfrm>
        </p:spPr>
        <p:txBody>
          <a:bodyPr/>
          <a:lstStyle/>
          <a:p>
            <a:endParaRPr lang="en-US" dirty="0"/>
          </a:p>
        </p:txBody>
      </p:sp>
    </p:spTree>
    <p:extLst>
      <p:ext uri="{BB962C8B-B14F-4D97-AF65-F5344CB8AC3E}">
        <p14:creationId xmlns:p14="http://schemas.microsoft.com/office/powerpoint/2010/main" val="2355563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school….</a:t>
            </a:r>
            <a:endParaRPr lang="en-US" dirty="0"/>
          </a:p>
        </p:txBody>
      </p:sp>
      <p:sp>
        <p:nvSpPr>
          <p:cNvPr id="3" name="Content Placeholder 2"/>
          <p:cNvSpPr>
            <a:spLocks noGrp="1"/>
          </p:cNvSpPr>
          <p:nvPr>
            <p:ph sz="half" idx="1"/>
          </p:nvPr>
        </p:nvSpPr>
        <p:spPr/>
        <p:txBody>
          <a:bodyPr/>
          <a:lstStyle/>
          <a:p>
            <a:r>
              <a:rPr lang="en-US" sz="1600" dirty="0"/>
              <a:t>I</a:t>
            </a:r>
            <a:r>
              <a:rPr lang="en-US" sz="1600" dirty="0" smtClean="0"/>
              <a:t> spend time with friends at school.</a:t>
            </a:r>
          </a:p>
          <a:p>
            <a:r>
              <a:rPr lang="en-US" sz="1600" dirty="0" smtClean="0"/>
              <a:t>We eat lunch together, go swimming and work on school projects.</a:t>
            </a:r>
          </a:p>
          <a:p>
            <a:r>
              <a:rPr lang="en-US" sz="1600" dirty="0" smtClean="0"/>
              <a:t>I have inside and outside thoughts.</a:t>
            </a:r>
          </a:p>
          <a:p>
            <a:r>
              <a:rPr lang="en-US" sz="1600" dirty="0" smtClean="0"/>
              <a:t>Inside thought are private thoughts</a:t>
            </a:r>
          </a:p>
          <a:p>
            <a:r>
              <a:rPr lang="en-US" sz="1600" dirty="0" smtClean="0"/>
              <a:t>Inside thoughts stay in my head.</a:t>
            </a:r>
          </a:p>
          <a:p>
            <a:r>
              <a:rPr lang="en-US" sz="1600" dirty="0" smtClean="0"/>
              <a:t>Outside thoughts are friendly thoughts-I can share them with my friends</a:t>
            </a:r>
            <a:endParaRPr lang="en-US" sz="1600" dirty="0"/>
          </a:p>
          <a:p>
            <a:pPr marL="0" indent="0">
              <a:buNone/>
            </a:pPr>
            <a:endParaRPr lang="en-US" dirty="0"/>
          </a:p>
        </p:txBody>
      </p:sp>
      <p:pic>
        <p:nvPicPr>
          <p:cNvPr id="5" name="Content Placeholder 4"/>
          <p:cNvPicPr>
            <a:picLocks noGrp="1" noChangeAspect="1"/>
          </p:cNvPicPr>
          <p:nvPr>
            <p:ph sz="half" idx="2"/>
          </p:nvPr>
        </p:nvPicPr>
        <p:blipFill>
          <a:blip r:embed="rId2"/>
          <a:stretch>
            <a:fillRect/>
          </a:stretch>
        </p:blipFill>
        <p:spPr>
          <a:xfrm>
            <a:off x="1262524" y="5042270"/>
            <a:ext cx="2105025" cy="17264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198" y="2974113"/>
            <a:ext cx="3990975" cy="3495675"/>
          </a:xfrm>
          <a:prstGeom prst="rect">
            <a:avLst/>
          </a:prstGeom>
        </p:spPr>
      </p:pic>
      <p:pic>
        <p:nvPicPr>
          <p:cNvPr id="3076" name="Picture 4" descr="Image result for dis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4549" y="0"/>
            <a:ext cx="3272843" cy="289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80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 at school….</a:t>
            </a:r>
            <a:endParaRPr lang="en-US" dirty="0"/>
          </a:p>
        </p:txBody>
      </p:sp>
      <p:sp>
        <p:nvSpPr>
          <p:cNvPr id="3" name="Content Placeholder 2"/>
          <p:cNvSpPr>
            <a:spLocks noGrp="1"/>
          </p:cNvSpPr>
          <p:nvPr>
            <p:ph sz="half" idx="1"/>
          </p:nvPr>
        </p:nvSpPr>
        <p:spPr/>
        <p:txBody>
          <a:bodyPr>
            <a:normAutofit/>
          </a:bodyPr>
          <a:lstStyle/>
          <a:p>
            <a:r>
              <a:rPr lang="en-US" dirty="0" smtClean="0"/>
              <a:t>I am friends with all of the boys and girls in my class.</a:t>
            </a:r>
          </a:p>
          <a:p>
            <a:r>
              <a:rPr lang="en-US" dirty="0"/>
              <a:t>I</a:t>
            </a:r>
            <a:r>
              <a:rPr lang="en-US" dirty="0" smtClean="0"/>
              <a:t> like one boy more than the rest of the students. This is normal and ok.</a:t>
            </a:r>
          </a:p>
          <a:p>
            <a:r>
              <a:rPr lang="en-US" dirty="0" smtClean="0"/>
              <a:t>I don’t get to be friends with everyone </a:t>
            </a:r>
            <a:endParaRPr lang="en-US" dirty="0"/>
          </a:p>
          <a:p>
            <a:r>
              <a:rPr lang="en-US" dirty="0" smtClean="0"/>
              <a:t> </a:t>
            </a:r>
            <a:r>
              <a:rPr lang="en-US" dirty="0"/>
              <a:t>I</a:t>
            </a:r>
            <a:r>
              <a:rPr lang="en-US" dirty="0" smtClean="0"/>
              <a:t> can’t say that I want to have sex with everyone I have a crush on.</a:t>
            </a:r>
          </a:p>
          <a:p>
            <a:r>
              <a:rPr lang="en-US" dirty="0" smtClean="0"/>
              <a:t>It is ok that I have a crush on a boy.</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2953" y="1926625"/>
            <a:ext cx="4800600" cy="3978875"/>
          </a:xfrm>
        </p:spPr>
      </p:pic>
    </p:spTree>
    <p:extLst>
      <p:ext uri="{BB962C8B-B14F-4D97-AF65-F5344CB8AC3E}">
        <p14:creationId xmlns:p14="http://schemas.microsoft.com/office/powerpoint/2010/main" val="869011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thoughts…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I</a:t>
            </a:r>
            <a:r>
              <a:rPr lang="en-US" dirty="0" smtClean="0"/>
              <a:t> like to talk about having  sex with young boys to other people. </a:t>
            </a:r>
            <a:r>
              <a:rPr lang="en-US" b="1" dirty="0" smtClean="0"/>
              <a:t>This is not ok.</a:t>
            </a:r>
          </a:p>
          <a:p>
            <a:r>
              <a:rPr lang="en-US" dirty="0" smtClean="0"/>
              <a:t>This is an inside thought.</a:t>
            </a:r>
          </a:p>
          <a:p>
            <a:r>
              <a:rPr lang="en-US" dirty="0" smtClean="0"/>
              <a:t>When </a:t>
            </a:r>
            <a:r>
              <a:rPr lang="en-US" dirty="0"/>
              <a:t>I</a:t>
            </a:r>
            <a:r>
              <a:rPr lang="en-US" dirty="0" smtClean="0"/>
              <a:t> talk about having sex with people, it makes others uncomfortable.</a:t>
            </a:r>
          </a:p>
          <a:p>
            <a:r>
              <a:rPr lang="en-US" dirty="0" smtClean="0"/>
              <a:t>When I talk about having sex with young boys it makes my other friends </a:t>
            </a:r>
            <a:r>
              <a:rPr lang="en-US" dirty="0" smtClean="0">
                <a:solidFill>
                  <a:srgbClr val="FF0000"/>
                </a:solidFill>
              </a:rPr>
              <a:t>VERY</a:t>
            </a:r>
            <a:r>
              <a:rPr lang="en-US" dirty="0" smtClean="0"/>
              <a:t> uncomfortable.</a:t>
            </a:r>
          </a:p>
          <a:p>
            <a:r>
              <a:rPr lang="en-US" dirty="0" smtClean="0"/>
              <a:t>It is an inside thought.</a:t>
            </a:r>
          </a:p>
          <a:p>
            <a:r>
              <a:rPr lang="en-US" dirty="0" smtClean="0"/>
              <a:t>It is creepy to talk about having sex with someone when they do not like you in the same way.</a:t>
            </a:r>
          </a:p>
          <a:p>
            <a:r>
              <a:rPr lang="en-US" dirty="0" smtClean="0"/>
              <a:t>It is called sexual harassment. It is illegal.</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5832" y="1645920"/>
            <a:ext cx="3768810" cy="3385750"/>
          </a:xfrm>
        </p:spPr>
      </p:pic>
    </p:spTree>
    <p:extLst>
      <p:ext uri="{BB962C8B-B14F-4D97-AF65-F5344CB8AC3E}">
        <p14:creationId xmlns:p14="http://schemas.microsoft.com/office/powerpoint/2010/main" val="2275420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Harassment…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Having sex with anyone under the age of 16 is Illegal.</a:t>
            </a:r>
          </a:p>
          <a:p>
            <a:r>
              <a:rPr lang="en-US" b="1" dirty="0" smtClean="0"/>
              <a:t>Sexual </a:t>
            </a:r>
            <a:r>
              <a:rPr lang="en-US" b="1" dirty="0"/>
              <a:t>harassment</a:t>
            </a:r>
            <a:r>
              <a:rPr lang="en-US" dirty="0"/>
              <a:t> is </a:t>
            </a:r>
            <a:r>
              <a:rPr lang="en-US" dirty="0">
                <a:hlinkClick r:id="rId2" tooltip="Bullying"/>
              </a:rPr>
              <a:t>bullying</a:t>
            </a:r>
            <a:r>
              <a:rPr lang="en-US" dirty="0"/>
              <a:t> </a:t>
            </a:r>
            <a:r>
              <a:rPr lang="en-US" dirty="0" smtClean="0"/>
              <a:t>in a </a:t>
            </a:r>
            <a:r>
              <a:rPr lang="en-US" dirty="0"/>
              <a:t>sexual </a:t>
            </a:r>
            <a:r>
              <a:rPr lang="en-US" dirty="0" smtClean="0"/>
              <a:t>way, sexual </a:t>
            </a:r>
            <a:r>
              <a:rPr lang="en-US" dirty="0"/>
              <a:t>harassment is illegal</a:t>
            </a:r>
            <a:r>
              <a:rPr lang="en-US" dirty="0" smtClean="0"/>
              <a:t>.</a:t>
            </a:r>
          </a:p>
          <a:p>
            <a:r>
              <a:rPr lang="en-US" dirty="0" smtClean="0"/>
              <a:t>9 and 10 year olds are too young for me and they are not interested in sex.</a:t>
            </a:r>
          </a:p>
          <a:p>
            <a:r>
              <a:rPr lang="en-US" dirty="0" smtClean="0"/>
              <a:t>Someone who is under 18 years old,  can be charged and sent to Jail.</a:t>
            </a:r>
          </a:p>
          <a:p>
            <a:r>
              <a:rPr lang="en-US" dirty="0" smtClean="0"/>
              <a:t>My  parents, teachers and friends do not want me to get in trouble.</a:t>
            </a:r>
          </a:p>
          <a:p>
            <a:r>
              <a:rPr lang="en-US" dirty="0" smtClean="0"/>
              <a:t>My parents, teachers and friends care about me.</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79478" y="2047511"/>
            <a:ext cx="3279819" cy="3292795"/>
          </a:xfrm>
        </p:spPr>
      </p:pic>
    </p:spTree>
    <p:extLst>
      <p:ext uri="{BB962C8B-B14F-4D97-AF65-F5344CB8AC3E}">
        <p14:creationId xmlns:p14="http://schemas.microsoft.com/office/powerpoint/2010/main" val="2991145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Ok….</a:t>
            </a:r>
            <a:endParaRPr lang="en-US" dirty="0"/>
          </a:p>
        </p:txBody>
      </p:sp>
      <p:sp>
        <p:nvSpPr>
          <p:cNvPr id="3" name="Content Placeholder 2"/>
          <p:cNvSpPr>
            <a:spLocks noGrp="1"/>
          </p:cNvSpPr>
          <p:nvPr>
            <p:ph sz="half" idx="1"/>
          </p:nvPr>
        </p:nvSpPr>
        <p:spPr/>
        <p:txBody>
          <a:bodyPr>
            <a:normAutofit/>
          </a:bodyPr>
          <a:lstStyle/>
          <a:p>
            <a:r>
              <a:rPr lang="en-US" dirty="0" smtClean="0"/>
              <a:t>It is ok for me to like someone and to have a crush on them.</a:t>
            </a:r>
          </a:p>
          <a:p>
            <a:r>
              <a:rPr lang="en-US" dirty="0" smtClean="0"/>
              <a:t>It’s ok for me to </a:t>
            </a:r>
            <a:r>
              <a:rPr lang="en-US" smtClean="0"/>
              <a:t>like boys.</a:t>
            </a:r>
            <a:endParaRPr lang="en-US" dirty="0" smtClean="0"/>
          </a:p>
          <a:p>
            <a:r>
              <a:rPr lang="en-US" dirty="0" smtClean="0"/>
              <a:t>I can still have inside thoughts about boys.</a:t>
            </a:r>
          </a:p>
          <a:p>
            <a:r>
              <a:rPr lang="en-US" dirty="0" smtClean="0"/>
              <a:t>I have lots of friends including, Chase, Mary, Cassie, Ethan and Ms. MacDonald.</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977361" y="2624650"/>
            <a:ext cx="2008502" cy="2130230"/>
          </a:xfrm>
        </p:spPr>
      </p:pic>
      <p:pic>
        <p:nvPicPr>
          <p:cNvPr id="2050" name="Picture 2" descr="Image result for dis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537" y="2854"/>
            <a:ext cx="3975463" cy="25052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is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2220" y="4846424"/>
            <a:ext cx="5580017"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754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vs Private</a:t>
            </a:r>
            <a:endParaRPr lang="en-US" dirty="0"/>
          </a:p>
        </p:txBody>
      </p:sp>
      <p:sp>
        <p:nvSpPr>
          <p:cNvPr id="3" name="Subtitle 2"/>
          <p:cNvSpPr>
            <a:spLocks noGrp="1"/>
          </p:cNvSpPr>
          <p:nvPr>
            <p:ph type="subTitle" idx="1"/>
          </p:nvPr>
        </p:nvSpPr>
        <p:spPr/>
        <p:txBody>
          <a:bodyPr/>
          <a:lstStyle/>
          <a:p>
            <a:r>
              <a:rPr lang="en-US" dirty="0" smtClean="0"/>
              <a:t>Student</a:t>
            </a:r>
            <a:endParaRPr lang="en-US" dirty="0"/>
          </a:p>
        </p:txBody>
      </p:sp>
    </p:spTree>
    <p:extLst>
      <p:ext uri="{BB962C8B-B14F-4D97-AF65-F5344CB8AC3E}">
        <p14:creationId xmlns:p14="http://schemas.microsoft.com/office/powerpoint/2010/main" val="155087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some public places…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Restaurants</a:t>
            </a:r>
          </a:p>
          <a:p>
            <a:r>
              <a:rPr lang="en-US" dirty="0" smtClean="0"/>
              <a:t>Schools</a:t>
            </a:r>
          </a:p>
          <a:p>
            <a:r>
              <a:rPr lang="en-US" dirty="0" smtClean="0"/>
              <a:t>GOALS</a:t>
            </a:r>
          </a:p>
          <a:p>
            <a:r>
              <a:rPr lang="en-US" dirty="0" smtClean="0"/>
              <a:t>School Bus</a:t>
            </a:r>
          </a:p>
          <a:p>
            <a:r>
              <a:rPr lang="en-US" dirty="0" smtClean="0"/>
              <a:t>Dentist</a:t>
            </a:r>
          </a:p>
          <a:p>
            <a:r>
              <a:rPr lang="en-US" dirty="0" smtClean="0"/>
              <a:t>Grocery Store</a:t>
            </a:r>
          </a:p>
          <a:p>
            <a:r>
              <a:rPr lang="en-US" dirty="0" smtClean="0"/>
              <a:t>Swimming Pool</a:t>
            </a:r>
          </a:p>
          <a:p>
            <a:r>
              <a:rPr lang="en-US" dirty="0" smtClean="0"/>
              <a:t>Bowling Alley</a:t>
            </a:r>
          </a:p>
          <a:p>
            <a:r>
              <a:rPr lang="en-US" dirty="0" smtClean="0"/>
              <a:t>Special Olympics</a:t>
            </a:r>
          </a:p>
          <a:p>
            <a:endParaRPr lang="en-US"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7173532" y="2286000"/>
            <a:ext cx="3606085" cy="3619500"/>
          </a:xfrm>
          <a:prstGeom prst="rect">
            <a:avLst/>
          </a:prstGeom>
        </p:spPr>
      </p:pic>
    </p:spTree>
    <p:extLst>
      <p:ext uri="{BB962C8B-B14F-4D97-AF65-F5344CB8AC3E}">
        <p14:creationId xmlns:p14="http://schemas.microsoft.com/office/powerpoint/2010/main" val="379246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Consent</a:t>
            </a:r>
          </a:p>
        </p:txBody>
      </p:sp>
      <p:sp>
        <p:nvSpPr>
          <p:cNvPr id="3" name="Content Placeholder 2"/>
          <p:cNvSpPr>
            <a:spLocks noGrp="1"/>
          </p:cNvSpPr>
          <p:nvPr>
            <p:ph idx="1"/>
          </p:nvPr>
        </p:nvSpPr>
        <p:spPr>
          <a:xfrm>
            <a:off x="1093870" y="2177512"/>
            <a:ext cx="9720073" cy="4023360"/>
          </a:xfrm>
        </p:spPr>
        <p:txBody>
          <a:bodyPr>
            <a:normAutofit/>
          </a:bodyPr>
          <a:lstStyle/>
          <a:p>
            <a:r>
              <a:rPr lang="en-US" sz="2400" dirty="0"/>
              <a:t>Consent vs compliance? We teach our students with ID’s to comply all the time. Are they consenting?</a:t>
            </a:r>
          </a:p>
          <a:p>
            <a:r>
              <a:rPr lang="en-US" sz="2400" dirty="0"/>
              <a:t>One of the most important skills in healthy sexuality – and for reducing the risk of sexual violence-is the ability to communicate “NO”.</a:t>
            </a:r>
          </a:p>
          <a:p>
            <a:r>
              <a:rPr lang="en-US" sz="2400" dirty="0"/>
              <a:t>There is an accepted belief that persons with ID’s do not have the capacity to consent and therefore cannot be sexual.</a:t>
            </a:r>
          </a:p>
          <a:p>
            <a:r>
              <a:rPr lang="en-US" sz="2400" dirty="0"/>
              <a:t>In the Criminal Code of Canada, there is no provision for capacity to consent based on intellect. Therefore, the barriers that exist are rooted in society and not the law. </a:t>
            </a:r>
          </a:p>
        </p:txBody>
      </p:sp>
    </p:spTree>
    <p:extLst>
      <p:ext uri="{BB962C8B-B14F-4D97-AF65-F5344CB8AC3E}">
        <p14:creationId xmlns:p14="http://schemas.microsoft.com/office/powerpoint/2010/main" val="260910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some public behaviours…</a:t>
            </a:r>
            <a:endParaRPr lang="en-US" dirty="0"/>
          </a:p>
        </p:txBody>
      </p:sp>
      <p:sp>
        <p:nvSpPr>
          <p:cNvPr id="3" name="Content Placeholder 2"/>
          <p:cNvSpPr>
            <a:spLocks noGrp="1"/>
          </p:cNvSpPr>
          <p:nvPr>
            <p:ph sz="half" idx="1"/>
          </p:nvPr>
        </p:nvSpPr>
        <p:spPr/>
        <p:txBody>
          <a:bodyPr/>
          <a:lstStyle/>
          <a:p>
            <a:r>
              <a:rPr lang="en-US" dirty="0" smtClean="0"/>
              <a:t>Shaking hands</a:t>
            </a:r>
          </a:p>
          <a:p>
            <a:r>
              <a:rPr lang="en-US" dirty="0" smtClean="0"/>
              <a:t>Talking to people</a:t>
            </a:r>
          </a:p>
          <a:p>
            <a:r>
              <a:rPr lang="en-US" dirty="0" smtClean="0"/>
              <a:t>Eating</a:t>
            </a:r>
          </a:p>
          <a:p>
            <a:r>
              <a:rPr lang="en-US" dirty="0" smtClean="0"/>
              <a:t>Shopping</a:t>
            </a:r>
          </a:p>
          <a:p>
            <a:r>
              <a:rPr lang="en-US" dirty="0" smtClean="0"/>
              <a:t>Playing sports</a:t>
            </a:r>
          </a:p>
          <a:p>
            <a:r>
              <a:rPr lang="en-US" dirty="0" smtClean="0"/>
              <a:t>Recycling</a:t>
            </a:r>
          </a:p>
          <a:p>
            <a:r>
              <a:rPr lang="en-US" dirty="0" smtClean="0"/>
              <a:t>Riding your bike</a:t>
            </a:r>
          </a:p>
        </p:txBody>
      </p:sp>
      <p:pic>
        <p:nvPicPr>
          <p:cNvPr id="5" name="Content Placeholder 4"/>
          <p:cNvPicPr>
            <a:picLocks noGrp="1" noChangeAspect="1"/>
          </p:cNvPicPr>
          <p:nvPr>
            <p:ph sz="half" idx="2"/>
          </p:nvPr>
        </p:nvPicPr>
        <p:blipFill>
          <a:blip r:embed="rId2"/>
          <a:stretch>
            <a:fillRect/>
          </a:stretch>
        </p:blipFill>
        <p:spPr>
          <a:xfrm>
            <a:off x="7688867" y="2382592"/>
            <a:ext cx="2719766" cy="3047572"/>
          </a:xfrm>
          <a:prstGeom prst="rect">
            <a:avLst/>
          </a:prstGeom>
        </p:spPr>
      </p:pic>
    </p:spTree>
    <p:extLst>
      <p:ext uri="{BB962C8B-B14F-4D97-AF65-F5344CB8AC3E}">
        <p14:creationId xmlns:p14="http://schemas.microsoft.com/office/powerpoint/2010/main" val="425864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some private places…</a:t>
            </a:r>
            <a:endParaRPr lang="en-US" dirty="0"/>
          </a:p>
        </p:txBody>
      </p:sp>
      <p:sp>
        <p:nvSpPr>
          <p:cNvPr id="3" name="Content Placeholder 2"/>
          <p:cNvSpPr>
            <a:spLocks noGrp="1"/>
          </p:cNvSpPr>
          <p:nvPr>
            <p:ph sz="half" idx="1"/>
          </p:nvPr>
        </p:nvSpPr>
        <p:spPr/>
        <p:txBody>
          <a:bodyPr/>
          <a:lstStyle/>
          <a:p>
            <a:r>
              <a:rPr lang="en-US" b="1" dirty="0" smtClean="0"/>
              <a:t>Bedroom</a:t>
            </a:r>
          </a:p>
          <a:p>
            <a:r>
              <a:rPr lang="en-US" dirty="0" smtClean="0"/>
              <a:t>Bathroom at home</a:t>
            </a:r>
          </a:p>
          <a:p>
            <a:r>
              <a:rPr lang="en-US" dirty="0" smtClean="0"/>
              <a:t>Doctor’s office</a:t>
            </a:r>
          </a:p>
          <a:p>
            <a:r>
              <a:rPr lang="en-US" dirty="0" smtClean="0"/>
              <a:t>Nurse’s office</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12170" y="2395470"/>
            <a:ext cx="3070240" cy="3232598"/>
          </a:xfrm>
        </p:spPr>
      </p:pic>
    </p:spTree>
    <p:extLst>
      <p:ext uri="{BB962C8B-B14F-4D97-AF65-F5344CB8AC3E}">
        <p14:creationId xmlns:p14="http://schemas.microsoft.com/office/powerpoint/2010/main" val="1275303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some private activities…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Showering</a:t>
            </a:r>
          </a:p>
          <a:p>
            <a:r>
              <a:rPr lang="en-US" dirty="0" smtClean="0"/>
              <a:t>Passing gas</a:t>
            </a:r>
          </a:p>
          <a:p>
            <a:r>
              <a:rPr lang="en-US" dirty="0" smtClean="0"/>
              <a:t>Burping</a:t>
            </a:r>
          </a:p>
          <a:p>
            <a:r>
              <a:rPr lang="en-US" dirty="0" smtClean="0"/>
              <a:t>Inappropriate noises</a:t>
            </a:r>
          </a:p>
          <a:p>
            <a:r>
              <a:rPr lang="en-US" dirty="0" smtClean="0"/>
              <a:t>Getting dressed or </a:t>
            </a:r>
            <a:r>
              <a:rPr lang="en-US" dirty="0"/>
              <a:t>u</a:t>
            </a:r>
            <a:r>
              <a:rPr lang="en-US" dirty="0" smtClean="0"/>
              <a:t>ndressed</a:t>
            </a:r>
          </a:p>
          <a:p>
            <a:r>
              <a:rPr lang="en-US" dirty="0" smtClean="0"/>
              <a:t>Going to the bathroom</a:t>
            </a:r>
          </a:p>
          <a:p>
            <a:r>
              <a:rPr lang="en-US" dirty="0" smtClean="0"/>
              <a:t>Picking your nose</a:t>
            </a:r>
          </a:p>
          <a:p>
            <a:r>
              <a:rPr lang="en-US" dirty="0" smtClean="0"/>
              <a:t>Touching your private parts</a:t>
            </a:r>
          </a:p>
          <a:p>
            <a:r>
              <a:rPr lang="en-US" dirty="0" smtClean="0"/>
              <a:t>Hugging a friend</a:t>
            </a:r>
          </a:p>
          <a:p>
            <a:r>
              <a:rPr lang="en-US" dirty="0" smtClean="0"/>
              <a:t>Kissing a friend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50806" y="2537138"/>
            <a:ext cx="3031603" cy="3368362"/>
          </a:xfrm>
        </p:spPr>
      </p:pic>
    </p:spTree>
    <p:extLst>
      <p:ext uri="{BB962C8B-B14F-4D97-AF65-F5344CB8AC3E}">
        <p14:creationId xmlns:p14="http://schemas.microsoft.com/office/powerpoint/2010/main" val="190423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to avoid…</a:t>
            </a:r>
            <a:endParaRPr lang="en-US" dirty="0"/>
          </a:p>
        </p:txBody>
      </p:sp>
      <p:sp>
        <p:nvSpPr>
          <p:cNvPr id="3" name="Content Placeholder 2"/>
          <p:cNvSpPr>
            <a:spLocks noGrp="1"/>
          </p:cNvSpPr>
          <p:nvPr>
            <p:ph sz="half" idx="1"/>
          </p:nvPr>
        </p:nvSpPr>
        <p:spPr/>
        <p:txBody>
          <a:bodyPr/>
          <a:lstStyle/>
          <a:p>
            <a:r>
              <a:rPr lang="en-US" dirty="0" smtClean="0"/>
              <a:t>People </a:t>
            </a:r>
            <a:r>
              <a:rPr lang="en-US" dirty="0"/>
              <a:t>will think you are </a:t>
            </a:r>
            <a:r>
              <a:rPr lang="en-US" dirty="0" smtClean="0"/>
              <a:t>creepy when:</a:t>
            </a:r>
            <a:endParaRPr lang="en-US" dirty="0"/>
          </a:p>
          <a:p>
            <a:r>
              <a:rPr lang="en-US" dirty="0" smtClean="0"/>
              <a:t>Touch girls in public </a:t>
            </a:r>
          </a:p>
          <a:p>
            <a:r>
              <a:rPr lang="en-US" dirty="0" smtClean="0"/>
              <a:t>Comment on women’s clothing</a:t>
            </a:r>
          </a:p>
          <a:p>
            <a:r>
              <a:rPr lang="en-US" dirty="0" smtClean="0"/>
              <a:t>Touch women’s clothing</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75141" y="1176336"/>
            <a:ext cx="2066925" cy="2765561"/>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39" y="1176338"/>
            <a:ext cx="2142007" cy="27655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678" y="4546241"/>
            <a:ext cx="3631843" cy="2097201"/>
          </a:xfrm>
          <a:prstGeom prst="rect">
            <a:avLst/>
          </a:prstGeom>
        </p:spPr>
      </p:pic>
    </p:spTree>
    <p:extLst>
      <p:ext uri="{BB962C8B-B14F-4D97-AF65-F5344CB8AC3E}">
        <p14:creationId xmlns:p14="http://schemas.microsoft.com/office/powerpoint/2010/main" val="1561398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will always…</a:t>
            </a:r>
            <a:endParaRPr lang="en-US" dirty="0"/>
          </a:p>
        </p:txBody>
      </p:sp>
      <p:sp>
        <p:nvSpPr>
          <p:cNvPr id="3" name="Content Placeholder 2"/>
          <p:cNvSpPr>
            <a:spLocks noGrp="1"/>
          </p:cNvSpPr>
          <p:nvPr>
            <p:ph sz="half" idx="1"/>
          </p:nvPr>
        </p:nvSpPr>
        <p:spPr/>
        <p:txBody>
          <a:bodyPr/>
          <a:lstStyle/>
          <a:p>
            <a:r>
              <a:rPr lang="en-US" dirty="0" smtClean="0"/>
              <a:t>Student can compliment a person on their outfit one time </a:t>
            </a:r>
            <a:r>
              <a:rPr lang="en-US" b="1" dirty="0" smtClean="0">
                <a:solidFill>
                  <a:srgbClr val="FF0000"/>
                </a:solidFill>
              </a:rPr>
              <a:t>ONLY!</a:t>
            </a:r>
          </a:p>
          <a:p>
            <a:r>
              <a:rPr lang="en-US" dirty="0" smtClean="0"/>
              <a:t>Student can touch a piece of silk clothing when he wants to touch a persons’ clothing</a:t>
            </a:r>
          </a:p>
          <a:p>
            <a:r>
              <a:rPr lang="en-US" dirty="0" smtClean="0"/>
              <a:t>Student will keep his hands to himself.</a:t>
            </a:r>
          </a:p>
          <a:p>
            <a:endParaRPr lang="en-US" b="1" dirty="0" smtClean="0">
              <a:solidFill>
                <a:schemeClr val="tx1"/>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22017" y="1874517"/>
            <a:ext cx="3799267" cy="4474767"/>
          </a:xfrm>
        </p:spPr>
      </p:pic>
    </p:spTree>
    <p:extLst>
      <p:ext uri="{BB962C8B-B14F-4D97-AF65-F5344CB8AC3E}">
        <p14:creationId xmlns:p14="http://schemas.microsoft.com/office/powerpoint/2010/main" val="3168265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David’s Thoughts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1483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24610"/>
            <a:ext cx="10178322" cy="1492132"/>
          </a:xfrm>
        </p:spPr>
        <p:txBody>
          <a:bodyPr/>
          <a:lstStyle/>
          <a:p>
            <a:pPr algn="ctr"/>
            <a:r>
              <a:rPr lang="en-US" dirty="0" smtClean="0"/>
              <a:t>Two types of Thoughts</a:t>
            </a:r>
            <a:endParaRPr lang="en-US" dirty="0"/>
          </a:p>
        </p:txBody>
      </p:sp>
      <p:sp>
        <p:nvSpPr>
          <p:cNvPr id="3" name="Content Placeholder 2"/>
          <p:cNvSpPr>
            <a:spLocks noGrp="1"/>
          </p:cNvSpPr>
          <p:nvPr>
            <p:ph sz="half" idx="1"/>
          </p:nvPr>
        </p:nvSpPr>
        <p:spPr/>
        <p:txBody>
          <a:bodyPr/>
          <a:lstStyle/>
          <a:p>
            <a:r>
              <a:rPr lang="en-US" dirty="0" smtClean="0"/>
              <a:t>Thoughts in my head that stay in my head!</a:t>
            </a:r>
          </a:p>
          <a:p>
            <a:endParaRPr lang="en-US" dirty="0"/>
          </a:p>
        </p:txBody>
      </p:sp>
      <p:sp>
        <p:nvSpPr>
          <p:cNvPr id="4" name="Content Placeholder 3"/>
          <p:cNvSpPr>
            <a:spLocks noGrp="1"/>
          </p:cNvSpPr>
          <p:nvPr>
            <p:ph sz="half" idx="2"/>
          </p:nvPr>
        </p:nvSpPr>
        <p:spPr>
          <a:xfrm>
            <a:off x="6492221" y="2054180"/>
            <a:ext cx="4800600" cy="3619500"/>
          </a:xfrm>
        </p:spPr>
        <p:txBody>
          <a:bodyPr/>
          <a:lstStyle/>
          <a:p>
            <a:r>
              <a:rPr lang="en-US" dirty="0" smtClean="0"/>
              <a:t>Thoughts in my head that I can say to others!</a:t>
            </a:r>
          </a:p>
          <a:p>
            <a:endParaRPr lang="en-US" dirty="0"/>
          </a:p>
        </p:txBody>
      </p:sp>
      <p:sp>
        <p:nvSpPr>
          <p:cNvPr id="5" name="AutoShape 2" descr="data:image/jpeg;base64,/9j/4AAQSkZJRgABAQAAAQABAAD/2wCEAAkGBw8NDg0NDQ8NDQ0NDQ8QDQ4ODQ8NFA8QFBUWFhQaGBUYHCggGBslGxUUITEhJSkrLi4uGB8zRDMvNygtLisBCgoKBQUFDgUFDisZExkrKysrKysrKysrKysrKysrKysrKysrKysrKysrKysrKysrKysrKysrKysrKysrKysrK//AABEIAOQA3QMBIgACEQEDEQH/xAAcAAEAAgMBAQEAAAAAAAAAAAAAAQcEBQYCAwj/xABCEAABAwMBBQUEBggFBQEAAAABAAIDBAURIQYHEjFBEyJRYXEUMkKBFVKRkqGxCCMzYnKCosEkU3PR4WN0g/DxNf/EABQBAQAAAAAAAAAAAAAAAAAAAAD/xAAUEQEAAAAAAAAAAAAAAAAAAAAA/9oADAMBAAIRAxEAPwC8UREBERAREQFgXi801BCaismjp4R8cjgMnwaObj5DJXMbx94lPY4wzAqK6VuYaYOxwj68h+FufmenUivtn9gLltHM257QTTRU7tYaf3HuYTnDWcoWf1Hn5oNje99b5pDTWKhlq5TnhkkjkeXebYWd4j1I9FhtsO2V171TVm3ROOQztxTYH8MALvk4q37DYKS2xCGip4qdmmeBveeRplzjq4+ZJWzQUk7cdVz4NXeHyO6gwyzf1Pk/soG4eaI8VPdnRuHUUzmn7WyK7kQUfJsVtbbsvobm6saNRGapzif/ABzjg/FTR73bnbJG0+0FueNTiWOMwPcBzIa7uSerSArvWPX0MNTG6GoijnieMOjlY2Rp+RQavZjayhu0ZkoahkpaMyRHuSR/xMOo9eR8VvFTO1+6KSlk+kdnJZKeoiJeKUSFpz17J5P9DtD49Ftt2e9D25/0bdQKa5scWNLmmJs7hoWlp9yTxb16eCC0EXJba7wrfZRw1DzLUkZZSw4dIQeRd0YPM8+gKrdu2u1F8JNoo/Y6YkcMoYzGM/502Gu/lGUF6oqQO7vaqo70957M/VFdV6fJjQAodsjtjQjjprl7Xw8o/a3Sk/y1DeH8UF4IqTt292422ZtNtFQSMycCaOMwvIGMkNPckHm0hW1Yr7S3GBtTRTMniOhLTq0+DmnVp8ig2SIiAiIgIiICIiAihSghcxvD2vislC+pdh88h7Olh/zJSCdfBoGpPy5kLp1QtY07WbUdgcutls4g7HJ0cbgH/OSTA/hGeiDZbqdh5K+U7Q3nM8s7+1pYpRkO8JXDw5cDeWAD4K6V5jYGgNaA1rQA0AYAA5AL0gIiICIiAiIgKt96u7ht1Z7ZRBsV0iwWkERioDeQc7o4dHfLlyshEFSbv90jY3fSF9/xddI7j7CR/bMjcesjskSv+1o8+atprQAAAAAAAAMAAKUQEREGFd7VT10LqerhjqIX82SNDh6jqD5jVUftJsxXbH1X0taXvltznATxPJdwNJ0ZKPibk4D+YJ8ed+r41dNHPHJDMxskUrHMkY8Za9jhggjwwg1WyG01Pd6OOspj3Xd2SMnvQyD3mO8xn5gg9Vu1QFpqDsbtBLSTPd9E1oDg88Tg2M57N+g1cx2WnyyfBXJa9r7ZWENpq6kleeTBOwPP8pOfwQbtERAREQEREBeZJGsBc4hrWjJc4gADzJVd7wd61Na3OpKRorbh7pY0/q4XHkHuGpd+4NfEhcdT7E7QbSFs94qnUNI7vMp3NIONCOGnGA31eeLyKDt9t95ltpaSsjp62GatMErKdkHFNiUtIaS5oLRg66notX+jzZhBa5a0gdpXTuw7r2UWWNH3u0K2Nm3N2amA7SGWseOb6iV2Pus4W/gV3lFRxU8TIII2Qwxt4Y42NDWtHgAEH2UqEQSiIgIiICIiAiIgIiICIiAiKEGi2o2PoLuIxXwCYw57Nwe+Nzc8xxNIONBouHu+4m2yg+yzVVI/Hdy5tQwHza7Dj95WqpQUPLatp9mP1tNMbnb2auYOOdrW6e9Ee+z1YSB1K73YDedRXrhhP+Ersa08jgRJgZJjf8XpoeemNV3Sq3ebuuZWcVxtQFNcoj2hZGeybUObrkEe5L1DhzPPxAWmirTdFvCddGvt9f3LnStOS4cBqGN0J4ekjTo4fPxAspBKqXezt/OyVtjs/E+4TkRzSRaui4uTGeDyDq74R56jsN5W1Qs1tmqW49of+qpGnXMzgcEjqGgFx9MdVx+4/Y0xRG91mZK2uDnwGTvFkTzkvyfifnOfAjxKDa7td2EFqayqqw2pubu8ZD3mU5PMR55nxfz8MKxURAREQQilEBQpRAUKUQEREBERAREQEREBQpRBClEQQilEFIb57JJaq6k2kt44HidrakAHHa47riB0e0Oa75fWVwWG6x19JTVkP7OoibI0Z93I1B8wcj5LA26tAuFrr6UgEyUzzHnpKwccZ+81q4j9Ha5ma1z0zjk0lU4MHhHIA4f1dog0G8ouvm01BZGkmnpi0TgE/EO1mOnXsw0DzV5RxhjWtaA1rQGtaBgADQAKktz7PbNor7cHHj4HTBhPTtpjw4/ljIV3oCIiAiIgIihBKIiAiKEEoiIIUoiAiIgIiICIiAiIgIiIPEuOF2eXCc+mFR36O8ha+9Bnu8dJj7ahWzttdm0Fsr6txAMVNJwZ6yOHDGPm5zQqr3F0roKCeoxj2qow0+LIhgf1F6CP0bffvHF7+abi+2b++VeCpDc9IKPaG+293d43zlg8exmPD/TISrvQEREBERAREQEREBERAREQEREBERAREQFClEBERAUIq03nb0Ira19DQEVFzf3O5320xOnex70ngz7fAhzu/LaF1dUU2z1Ce0kdMx1VwnTtD+zYcdACXu8O74LvtlbEynpYqWP3KaNjAeXEdeI+pOT81we7XYx9Hx3Gvy64VHEcPPEYWv1cSesjup6cupVv2qDs4xnQv7x/sgpDeA42Pailu4BEE8jXTYydMdnMNOvA4EeavqOQPa1zSHNcA5rgcgg6ghcJvW2YFzpHxNA7bHaU7jpiZnIZ6BwPD81otxu2fbw/Q1WSysogWwCTumSFmhZj6zOWPADwKC2kREBERBClEQEREBERAREQEREBERAREQEREBERBS++Lae5/SVPZKCYUzKqGIl7T2b3uke9uDJza3uj3defPkvvsVu8prWWzyEVNYOUpbhsR/cb4/vHX0Wq2+IqNsrfG3Uwx0wdjxb2k35EK2qK1udh0mWt8Op/2QeLXR9o7icO40/ePgt8oYwNADQAByAUoMe4U/axlo94at9QqV3i7Hzdq28WrijroHB8rI9HvLfjYOrxjVvxDz0N5rT3ah1MrB/GB+aDk92u8+nuzWU1UWU1zAwYz3W1BHMx56+LOfqFYipnbTd1BcC6ppXCkrve4xkRyuGoLgNWnPxD7CtTbt4V8sBbT3emdW0zcNbO5x4uHOBicAh3o4Z8wgvxFX1l3x2WqAD5pKN5+CpicNf42cTcepC6OHbS1SDLblbyP+7hH5lBvlAXM1u8KzQAmS5Uh4eYik7d33Y8krB2b3n2y51vsFK6cyuY50UkkQjZLwjJa3J4uLGTq0aAoO1REQEREBERAREQEREBERAREQF4llaxrnvIaxjS5zicBrQMkn5L2qk347adlF9CUZL6ys4WVAZqWRO0DP4n6DH1c+IQcxsA83faG43gg9kxz+xJGCDJ+riHqImuyv0Cq63a7Mi3U1PTHBmLu2qXDXMmMkZ8BgNHorGQEREBERBqa61Zy+LGerP9lp5os5ZI0EHRzXNzn1BXXL5T07JBh7QfzHzQVhctgLVUkufSRxuOpdAXQa+jTj8FpZN0NsJy2StZ5CWM/mxW1LZmn3Hub5EcS+Bsz+jmH7QgrOl3UWqP3m1M3+pPgf0ALnd4Gz30LNQ3e1RiFtNIxsrG8RDXg5Y49SHd5pyfAdVdzbM/q9o9ASsO+2ON8D4pR20MzTHK0jGh/L/4g2Oy1+hulHBW057kzMubkExvHvMPmDotsvztZrjVbGXF0cvaVFoq3akdQOTx0ErRoR8Q+WL9tVzgrYI6mllZNDKMsew5B8QfAjqDyQZiIiAiIgIiIC1txv1HSSwwVNTBBLP+xZLI1hfrjTPnotZtxtnS2SnM1Q7imcD7PTNcA+Zw/Jvi7p66KkrTsrV7TS1F1ucz4Gzgim4W55HuhrTyiaNPE888yQ/SIKlfn6mte1Flw231XtlM092LjbIA3HLs5fd9GFZ0e9XaGAllTaGyEdWU1VH+ILgfkgvNeXuABJIAAySdAAqNk3o7R1B4aW0siz1dS1Lz8nOcG/gsCo2e2kvX/wCpWmmp3E5h4m4x/oxYa7+Y5QdXvA3vRU/FRWfFZXPPB2zB2kcTjp3cftX+AGnryWp3fbEyU8hudzJluExL2teeMwl3Nzj1kOfkt5srsTRWoB0LDLUYwaiXDn+fD0YPT7Suxt1CZTk6Rg6nx8ggzbJT4BkPN2jfRbRQBgYGgHJSgIihBKIiAiIgIiIC8Sxh7S12oIwV7UIOM2isUVTHJSVcYlieNM6ejmno4eIVVfRd42VmdU2t7qugc7ilhLS8Ef8AUjGucY77ccug0X6CqqZsreF3yI5grQVdI+I4cNOjhyKDndlN8lsrg1lU76OqMatnOYif3ZeWP4sKw6eoZK0PieyRh5OY4PB9CFWG0GwdtuBc+WDspnZzNTnsnE+JGOFx8yCuSdusq6Vzn2y6SwZ5AmSB3zfG7X7EH6BRUGy07XRANZc+MDqaov8AxezK8ybO7VVGGz3Yxs68FZK0/ZG0Z+1BeF1vFLRMMlXUQUzB1lkazPoDz+SqzarfXHxey2SF9ZUPPC2Z8buDP7kY7zz64HqtJRbomPf2lwrp6l5wXdmOEnyL3lxP2BdzYtm6K3N4aSnjiJGHSavkd6vdk/LOEHC2DYGqr6j6S2glfNK4hwp3OBLscg/GjWj6jfw5K06OkL8RxtADW4AA4WtA5DyC+lJSPlPdGG9XHkF0FLTNibwt+Z6koOdmpnx++0jz5j7V8crrSQMk4x1yubr9rbLC4smrreHg4c3to3EHzA5IMde4onPOGNLvQLZWm6W6sz7HPRVJHMQyRyEeoByFtwMctEGopLRyMp/kH9ytu1oAAAAA5AKUQEREBERAREQEREBERARFCCV5e0EYIBB5gjK9Ig1lRaGu1jPAfA6j/hYEttlb8PEPFpyuiRByzqeQc2P+6UbTyHkx5/lK6lEHOxW2V3w8I8XHCz6e0NbrIeM+HIf8rZoghrQBgAADkBosO8XSGhp5qupf2cEDC+R3PQdAOpJwAPErNVOfpF3KTsbdboif8XM+R4BxxcHC1gPlxPz8gg0QlvG2tRKIpHUFnjfwkZPB5BwGDNJjBIzgeXXsbfuNtEbcTOrKl/VzphGPk1gGB6krvNm7LFbaOmooAAyniazIAHG/43Hzc7JPqtmgpy+7jIWgzWirnpqhh4o2Tu4m8QGgbI0BzNeveXrd1vAq6es+gr+HNqg4R09RLjic8+6x7uT+LThf1yOecq4VUH6Q9kaaSlukY4KilnbE6Rp4XGN+S3UdWvAx4cRQW+i02x929vt1FVn35qaJ0o8JC0cf45W5QEREBERAREQEREBERARFCCUREBERAREQEREBU1+kXQSCO2XCMH/DTPjecZDS/hewnyzGR8wrlWvv1ohuFLNR1LeOGdnC4dQebSPAggEHxCBs/d4rhSU9ZAQ6Ooia8YIPCfiafMHIPmCtgvzvbrlddi6iSGSM1lqfKT1Dc8stdr2b+WQdD+KsKg31WWVgdLLUUzsaslppHkH1jDggsZVH+kRe2Moae3NIdPVTtkLBqRFHnX5uLQPHBTaLflRxtLLZDNWTu0jdIwwxhx0Gnvu9MDPitBsjsrWV9b9N3wuMxcHwQSDByPcJZ8DW9G/+kLP3d0jqSipqR/vRUsIePB4A4vxJXWLU2KIgPkPXuj5c1tkBERAUKUQEREBERAREQFClEBERAREQEREBERAREQa66WwTgkBpcRhzXAEPHgVwtdsFbXOJlt8DHdeFhiB+6QFZaghBX9r2doqQ8VLSwQv5cbIwX/eOq6Kktr3kF4LGeehPoFvQ0DkAPQL0gxaqphpIXyzPZDBCzie95DWsaPEqqLtvyiMphtdDNXHUCR5dHxY6tja0uI9cLE3zVs9zutu2dpnljJHRvnI5cbycFw6hjAXY8/RWnsvszSWmBtPRxNYABxyYBkld1c93Mn8kFZUO/IxytiulsmpQ7443OLgPHs3taSPmrYst3p6+COqpJWzwSDLXt8eoIOrSOoOoUXqz01fC+mq4WTxPGC14yR5tPNp8xqqX2HdJs3tLNZXvc+irP2RcdNWl8L8fW0LDyzz6BBe6hSiAiIgIiICIiAiIgIiICIiAiIgIiICIiAiIgKFKIKL3jy/RG1duu0zT7LK2IufgnAa0wy4A1Ja1zXY65V4Qytka17HNex7Q5jmkODmnUEEcwtHttsrT3mjfSVAwffglAHFFKORH5EdQVTtBS7U7P8VPRkVtI0ngYQ2ZrdejHEPZ6A41QfoEqgK+vbeNsGS0v6ynomhrpW8i2Frsuz1BkdwjxyEuNRtZem+zTBtBTPGJeENpmuHg7BMhHkND1XZ7C7GxWuLsYf1tRNjt5yMF2OgHwtGuiCxqB5dFGTz4R+Gi+68QxhjWtHJoAXtAREQEREBERAUIiCUREBERAREQQpREBERAREQEREELHqqKOXVww76w0KIg1cdAwv4SXY9R/sttT0rIhhgx4nmT81KIPsoREH//2Q=="/>
          <p:cNvSpPr>
            <a:spLocks noChangeAspect="1" noChangeArrowheads="1"/>
          </p:cNvSpPr>
          <p:nvPr/>
        </p:nvSpPr>
        <p:spPr bwMode="auto">
          <a:xfrm>
            <a:off x="155575" y="-1790700"/>
            <a:ext cx="36385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2034863" y="2961752"/>
            <a:ext cx="2730320" cy="2171700"/>
          </a:xfrm>
          <a:prstGeom prst="rect">
            <a:avLst/>
          </a:prstGeom>
        </p:spPr>
      </p:pic>
      <p:pic>
        <p:nvPicPr>
          <p:cNvPr id="1030" name="Picture 6" descr="http://www.clipartbest.com/cliparts/eiM/ABp/eiMABpKi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949" y="3406997"/>
            <a:ext cx="3286455" cy="226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92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Thoughts in my head</a:t>
            </a:r>
            <a:endParaRPr lang="en-US" dirty="0"/>
          </a:p>
        </p:txBody>
      </p:sp>
      <p:sp>
        <p:nvSpPr>
          <p:cNvPr id="3" name="Content Placeholder 2"/>
          <p:cNvSpPr>
            <a:spLocks noGrp="1"/>
          </p:cNvSpPr>
          <p:nvPr>
            <p:ph idx="1"/>
          </p:nvPr>
        </p:nvSpPr>
        <p:spPr>
          <a:xfrm>
            <a:off x="1251678" y="1706453"/>
            <a:ext cx="10178322" cy="737852"/>
          </a:xfrm>
        </p:spPr>
        <p:txBody>
          <a:bodyPr>
            <a:normAutofit/>
          </a:bodyPr>
          <a:lstStyle/>
          <a:p>
            <a:pPr algn="ctr"/>
            <a:r>
              <a:rPr lang="en-US" dirty="0" smtClean="0"/>
              <a:t>Not all of my thoughts should be spoken out loud. I will keep a thought in my brain if it would be hurtful or not understood by someone, if I say it.</a:t>
            </a:r>
          </a:p>
          <a:p>
            <a:endParaRPr lang="en-US" dirty="0"/>
          </a:p>
        </p:txBody>
      </p:sp>
      <p:sp>
        <p:nvSpPr>
          <p:cNvPr id="4" name="AutoShape 2" descr="https://upload.wikimedia.org/wikipedia/commons/7/7b/Canada_Stop_sign.svg"/>
          <p:cNvSpPr>
            <a:spLocks noChangeAspect="1" noChangeArrowheads="1"/>
          </p:cNvSpPr>
          <p:nvPr/>
        </p:nvSpPr>
        <p:spPr bwMode="auto">
          <a:xfrm>
            <a:off x="155575"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upload.wikimedia.org/wikipedia/commons/7/7b/Canada_Stop_sign.svg"/>
          <p:cNvSpPr>
            <a:spLocks noChangeAspect="1" noChangeArrowheads="1"/>
          </p:cNvSpPr>
          <p:nvPr/>
        </p:nvSpPr>
        <p:spPr bwMode="auto">
          <a:xfrm>
            <a:off x="307975" y="-16383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encrypted-tbn1.gstatic.com/images?q=tbn:ANd9GcTJ6L6ucIWZC7LBEqs-30-vgc08fpA1pq4lKgl6UZhbNJ9kQs3-9A"/>
          <p:cNvSpPr>
            <a:spLocks noChangeAspect="1" noChangeArrowheads="1"/>
          </p:cNvSpPr>
          <p:nvPr/>
        </p:nvSpPr>
        <p:spPr bwMode="auto">
          <a:xfrm>
            <a:off x="155575" y="-1790700"/>
            <a:ext cx="52959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images.clipartpanda.com/stop-sign-clipart-Anonymous_stop_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300" y="2596704"/>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72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Thoughts in my head</a:t>
            </a:r>
            <a:endParaRPr lang="en-US" dirty="0"/>
          </a:p>
        </p:txBody>
      </p:sp>
      <p:sp>
        <p:nvSpPr>
          <p:cNvPr id="3" name="Content Placeholder 2"/>
          <p:cNvSpPr>
            <a:spLocks noGrp="1"/>
          </p:cNvSpPr>
          <p:nvPr>
            <p:ph idx="1"/>
          </p:nvPr>
        </p:nvSpPr>
        <p:spPr/>
        <p:txBody>
          <a:bodyPr/>
          <a:lstStyle/>
          <a:p>
            <a:r>
              <a:rPr lang="en-US" dirty="0" smtClean="0"/>
              <a:t>When I have a thought about the sound of boots clicking on the floor, that is a thought I keep to myself. People will not understand why I like the sound and they may think it is creepy. I will keep those thoughts in my head. </a:t>
            </a:r>
          </a:p>
          <a:p>
            <a:endParaRPr lang="en-US" dirty="0"/>
          </a:p>
          <a:p>
            <a:endParaRPr lang="en-US" dirty="0"/>
          </a:p>
        </p:txBody>
      </p:sp>
      <p:pic>
        <p:nvPicPr>
          <p:cNvPr id="4" name="Picture 3"/>
          <p:cNvPicPr>
            <a:picLocks noChangeAspect="1"/>
          </p:cNvPicPr>
          <p:nvPr/>
        </p:nvPicPr>
        <p:blipFill>
          <a:blip r:embed="rId2"/>
          <a:stretch>
            <a:fillRect/>
          </a:stretch>
        </p:blipFill>
        <p:spPr>
          <a:xfrm>
            <a:off x="4430333" y="3592817"/>
            <a:ext cx="2730320" cy="2171700"/>
          </a:xfrm>
          <a:prstGeom prst="rect">
            <a:avLst/>
          </a:prstGeom>
        </p:spPr>
      </p:pic>
    </p:spTree>
    <p:extLst>
      <p:ext uri="{BB962C8B-B14F-4D97-AF65-F5344CB8AC3E}">
        <p14:creationId xmlns:p14="http://schemas.microsoft.com/office/powerpoint/2010/main" val="39947107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Thoughts in my Head</a:t>
            </a:r>
            <a:endParaRPr lang="en-US" dirty="0"/>
          </a:p>
        </p:txBody>
      </p:sp>
      <p:sp>
        <p:nvSpPr>
          <p:cNvPr id="3" name="Content Placeholder 2"/>
          <p:cNvSpPr>
            <a:spLocks noGrp="1"/>
          </p:cNvSpPr>
          <p:nvPr>
            <p:ph idx="1"/>
          </p:nvPr>
        </p:nvSpPr>
        <p:spPr/>
        <p:txBody>
          <a:bodyPr/>
          <a:lstStyle/>
          <a:p>
            <a:r>
              <a:rPr lang="en-US" dirty="0" smtClean="0"/>
              <a:t>When I have a thought, that is a nice thought to tell someone, I will say it. I will make sure I am careful about what I say.</a:t>
            </a:r>
          </a:p>
          <a:p>
            <a:endParaRPr lang="en-US" dirty="0"/>
          </a:p>
        </p:txBody>
      </p:sp>
      <p:pic>
        <p:nvPicPr>
          <p:cNvPr id="4098" name="Picture 2" descr="http://images.clipartpanda.com/inside-clipart-go-inside-a-circle-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724" y="292994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89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Risk Reduction </a:t>
            </a:r>
          </a:p>
        </p:txBody>
      </p:sp>
      <p:sp>
        <p:nvSpPr>
          <p:cNvPr id="3" name="Content Placeholder 2"/>
          <p:cNvSpPr>
            <a:spLocks noGrp="1"/>
          </p:cNvSpPr>
          <p:nvPr>
            <p:ph idx="1"/>
          </p:nvPr>
        </p:nvSpPr>
        <p:spPr>
          <a:xfrm>
            <a:off x="1088783" y="1944254"/>
            <a:ext cx="9720073" cy="4023360"/>
          </a:xfrm>
        </p:spPr>
        <p:txBody>
          <a:bodyPr/>
          <a:lstStyle/>
          <a:p>
            <a:pPr>
              <a:buFont typeface="Wingdings" panose="05000000000000000000" pitchFamily="2" charset="2"/>
              <a:buChar char="§"/>
            </a:pPr>
            <a:r>
              <a:rPr lang="en-US" dirty="0"/>
              <a:t> </a:t>
            </a:r>
            <a:r>
              <a:rPr lang="en-US" sz="2400" dirty="0"/>
              <a:t>One of the most important skills in healthy sexuality-and for reducing the risk of sexual violence-is the ability to communicate “NO”!</a:t>
            </a:r>
          </a:p>
          <a:p>
            <a:pPr>
              <a:buFont typeface="Wingdings" panose="05000000000000000000" pitchFamily="2" charset="2"/>
              <a:buChar char="§"/>
            </a:pPr>
            <a:r>
              <a:rPr lang="en-US" sz="2400" dirty="0"/>
              <a:t> Research about typically developing children and their experiences with sexualized violence indicated that perpetrators often sought out victims who appeared to “be more compliant and easily persuaded not to disclose”.</a:t>
            </a:r>
          </a:p>
          <a:p>
            <a:pPr>
              <a:buFont typeface="Wingdings" panose="05000000000000000000" pitchFamily="2" charset="2"/>
              <a:buChar char="§"/>
            </a:pPr>
            <a:endParaRPr lang="en-US" sz="2400" dirty="0"/>
          </a:p>
          <a:p>
            <a:pPr>
              <a:buFont typeface="Wingdings" panose="05000000000000000000" pitchFamily="2" charset="2"/>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73" y="4098729"/>
            <a:ext cx="2410692" cy="2174055"/>
          </a:xfrm>
          <a:prstGeom prst="rect">
            <a:avLst/>
          </a:prstGeom>
        </p:spPr>
      </p:pic>
    </p:spTree>
    <p:extLst>
      <p:ext uri="{BB962C8B-B14F-4D97-AF65-F5344CB8AC3E}">
        <p14:creationId xmlns:p14="http://schemas.microsoft.com/office/powerpoint/2010/main" val="2844434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00392"/>
            <a:ext cx="9720072" cy="1499616"/>
          </a:xfrm>
        </p:spPr>
        <p:txBody>
          <a:bodyPr/>
          <a:lstStyle/>
          <a:p>
            <a:r>
              <a:rPr lang="en-US" dirty="0"/>
              <a:t/>
            </a:r>
            <a:br>
              <a:rPr lang="en-US" dirty="0"/>
            </a:br>
            <a:r>
              <a:rPr lang="en-US" sz="4000" dirty="0"/>
              <a:t>Legal Rights and Responsibilities</a:t>
            </a:r>
          </a:p>
        </p:txBody>
      </p:sp>
      <p:sp>
        <p:nvSpPr>
          <p:cNvPr id="3" name="Content Placeholder 2"/>
          <p:cNvSpPr>
            <a:spLocks noGrp="1"/>
          </p:cNvSpPr>
          <p:nvPr>
            <p:ph idx="1"/>
          </p:nvPr>
        </p:nvSpPr>
        <p:spPr>
          <a:xfrm>
            <a:off x="1024128" y="2084522"/>
            <a:ext cx="9720073" cy="4023360"/>
          </a:xfrm>
        </p:spPr>
        <p:txBody>
          <a:bodyPr/>
          <a:lstStyle/>
          <a:p>
            <a:pPr>
              <a:buFont typeface="Wingdings" panose="05000000000000000000" pitchFamily="2" charset="2"/>
              <a:buChar char="§"/>
            </a:pPr>
            <a:r>
              <a:rPr lang="en-US" sz="2400" dirty="0"/>
              <a:t>If we don’t start teaching our students about the law, they could end up in jail. </a:t>
            </a:r>
          </a:p>
          <a:p>
            <a:pPr>
              <a:buFont typeface="Wingdings" panose="05000000000000000000" pitchFamily="2" charset="2"/>
              <a:buChar char="§"/>
            </a:pPr>
            <a:r>
              <a:rPr lang="en-US" sz="2400" dirty="0"/>
              <a:t>Having an ID is not an excuse to break the law.</a:t>
            </a:r>
          </a:p>
          <a:p>
            <a:pPr>
              <a:buFont typeface="Wingdings" panose="05000000000000000000" pitchFamily="2" charset="2"/>
              <a:buChar char="§"/>
            </a:pPr>
            <a:r>
              <a:rPr lang="en-US" sz="2400" dirty="0"/>
              <a:t>It is clear that education may be the best response to offenders with ID’s, examining replacement behaviours and desired skills.</a:t>
            </a:r>
          </a:p>
          <a:p>
            <a:pPr>
              <a:buFont typeface="Wingdings" panose="05000000000000000000" pitchFamily="2" charset="2"/>
              <a:buChar char="§"/>
            </a:pPr>
            <a:r>
              <a:rPr lang="en-US" sz="2400" dirty="0"/>
              <a:t>The law is complex, constantly changing and open to interpretation. </a:t>
            </a:r>
          </a:p>
          <a:p>
            <a:pPr>
              <a:buFont typeface="Wingdings" panose="05000000000000000000" pitchFamily="2" charset="2"/>
              <a:buChar char="§"/>
            </a:pPr>
            <a:endParaRPr lang="en-US" dirty="0"/>
          </a:p>
          <a:p>
            <a:r>
              <a:rPr lang="en-US" sz="2800" dirty="0"/>
              <a:t>                                Let’s take a look!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801" y="4444546"/>
            <a:ext cx="2466975" cy="1847850"/>
          </a:xfrm>
          <a:prstGeom prst="rect">
            <a:avLst/>
          </a:prstGeom>
        </p:spPr>
      </p:pic>
    </p:spTree>
    <p:extLst>
      <p:ext uri="{BB962C8B-B14F-4D97-AF65-F5344CB8AC3E}">
        <p14:creationId xmlns:p14="http://schemas.microsoft.com/office/powerpoint/2010/main" val="9643264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Consent; Section 273.1 </a:t>
            </a:r>
            <a:br>
              <a:rPr lang="en-US" sz="4000" dirty="0"/>
            </a:br>
            <a:r>
              <a:rPr lang="en-US" sz="4000" dirty="0"/>
              <a:t>Criminal Code of Canada</a:t>
            </a:r>
          </a:p>
        </p:txBody>
      </p:sp>
      <p:sp>
        <p:nvSpPr>
          <p:cNvPr id="3" name="Content Placeholder 2"/>
          <p:cNvSpPr>
            <a:spLocks noGrp="1"/>
          </p:cNvSpPr>
          <p:nvPr>
            <p:ph idx="1"/>
          </p:nvPr>
        </p:nvSpPr>
        <p:spPr>
          <a:xfrm>
            <a:off x="1024128" y="2084832"/>
            <a:ext cx="9720073" cy="4023360"/>
          </a:xfrm>
        </p:spPr>
        <p:txBody>
          <a:bodyPr/>
          <a:lstStyle/>
          <a:p>
            <a:r>
              <a:rPr lang="en-US" b="1" dirty="0"/>
              <a:t>Consent is the voluntary agreement to sexual activity.</a:t>
            </a:r>
          </a:p>
          <a:p>
            <a:pPr>
              <a:buFont typeface="Wingdings" panose="05000000000000000000" pitchFamily="2" charset="2"/>
              <a:buChar char="§"/>
            </a:pPr>
            <a:r>
              <a:rPr lang="en-US" sz="2400" dirty="0"/>
              <a:t>If you are 16 or younger, no one is allowed to be sexually active with you, nor are they allowed to force you to be sexual, with yourself, with them or others.</a:t>
            </a:r>
          </a:p>
          <a:p>
            <a:pPr>
              <a:buFont typeface="Wingdings" panose="05000000000000000000" pitchFamily="2" charset="2"/>
              <a:buChar char="§"/>
            </a:pPr>
            <a:r>
              <a:rPr lang="en-US" sz="2400" dirty="0"/>
              <a:t>No one in a position of power is allowed to force you to have sex by using their power against you.</a:t>
            </a:r>
          </a:p>
          <a:p>
            <a:pPr>
              <a:buFont typeface="Wingdings" panose="05000000000000000000" pitchFamily="2" charset="2"/>
              <a:buChar char="§"/>
            </a:pPr>
            <a:r>
              <a:rPr lang="en-US" sz="2400" dirty="0"/>
              <a:t>No one is allowed to have sex with you if you are: </a:t>
            </a:r>
          </a:p>
          <a:p>
            <a:pPr lvl="1">
              <a:buFont typeface="Wingdings" panose="05000000000000000000" pitchFamily="2" charset="2"/>
              <a:buChar char="§"/>
            </a:pPr>
            <a:r>
              <a:rPr lang="en-US" sz="2000" dirty="0"/>
              <a:t>Asleep</a:t>
            </a:r>
          </a:p>
          <a:p>
            <a:pPr lvl="1">
              <a:buFont typeface="Wingdings" panose="05000000000000000000" pitchFamily="2" charset="2"/>
              <a:buChar char="§"/>
            </a:pPr>
            <a:r>
              <a:rPr lang="en-US" sz="2000" dirty="0"/>
              <a:t>Unconscious</a:t>
            </a:r>
          </a:p>
          <a:p>
            <a:pPr lvl="1">
              <a:buFont typeface="Wingdings" panose="05000000000000000000" pitchFamily="2" charset="2"/>
              <a:buChar char="§"/>
            </a:pPr>
            <a:r>
              <a:rPr lang="en-US" sz="2000" dirty="0"/>
              <a:t>Under the influence of drugs or alcohol</a:t>
            </a:r>
          </a:p>
          <a:p>
            <a:pPr lvl="1">
              <a:buFont typeface="Wingdings" panose="05000000000000000000" pitchFamily="2" charset="2"/>
              <a:buChar char="§"/>
            </a:pPr>
            <a:r>
              <a:rPr lang="en-US" sz="2000" dirty="0"/>
              <a:t>Refusing, using words or conduct/behavior.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705" y="291201"/>
            <a:ext cx="2464588" cy="1793631"/>
          </a:xfrm>
          <a:prstGeom prst="rect">
            <a:avLst/>
          </a:prstGeom>
        </p:spPr>
      </p:pic>
    </p:spTree>
    <p:extLst>
      <p:ext uri="{BB962C8B-B14F-4D97-AF65-F5344CB8AC3E}">
        <p14:creationId xmlns:p14="http://schemas.microsoft.com/office/powerpoint/2010/main" val="3213175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Sexual Exploitation of a Person with a Disability; Section 153.1 Criminal Code of Canada</a:t>
            </a:r>
          </a:p>
        </p:txBody>
      </p:sp>
      <p:sp>
        <p:nvSpPr>
          <p:cNvPr id="3" name="Content Placeholder 2"/>
          <p:cNvSpPr>
            <a:spLocks noGrp="1"/>
          </p:cNvSpPr>
          <p:nvPr>
            <p:ph idx="1"/>
          </p:nvPr>
        </p:nvSpPr>
        <p:spPr>
          <a:xfrm>
            <a:off x="1024128" y="2084832"/>
            <a:ext cx="9720073" cy="4023360"/>
          </a:xfrm>
        </p:spPr>
        <p:txBody>
          <a:bodyPr/>
          <a:lstStyle/>
          <a:p>
            <a:r>
              <a:rPr lang="en-US" dirty="0"/>
              <a:t>People who are in a position of trust or authority towards a disabled person, or someone who is depended upon by a disabled person, cannot ask or force the disabled person to engage in sexual activity with them or anyone else.</a:t>
            </a:r>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7984" y="3337560"/>
            <a:ext cx="3459691" cy="2971800"/>
          </a:xfrm>
          <a:prstGeom prst="rect">
            <a:avLst/>
          </a:prstGeom>
        </p:spPr>
      </p:pic>
    </p:spTree>
    <p:extLst>
      <p:ext uri="{BB962C8B-B14F-4D97-AF65-F5344CB8AC3E}">
        <p14:creationId xmlns:p14="http://schemas.microsoft.com/office/powerpoint/2010/main" val="2679062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Pornography; Section 163.1 Criminal Code of Canada</a:t>
            </a:r>
          </a:p>
        </p:txBody>
      </p:sp>
      <p:sp>
        <p:nvSpPr>
          <p:cNvPr id="3" name="Content Placeholder 2"/>
          <p:cNvSpPr>
            <a:spLocks noGrp="1"/>
          </p:cNvSpPr>
          <p:nvPr>
            <p:ph idx="1"/>
          </p:nvPr>
        </p:nvSpPr>
        <p:spPr/>
        <p:txBody>
          <a:bodyPr/>
          <a:lstStyle/>
          <a:p>
            <a:r>
              <a:rPr lang="en-US" sz="2400" dirty="0"/>
              <a:t>Child pornography is any videos, pictures, “sexted” images, stories, drawings, or audio recordings with someone who is younger than 18 shown in the sexual activity-real or pretend. No one is allowed to make, send, share, sell, print, own, or access (download, buy etc.) child pornography (including porn that features teens, adolescents and juveniles). Even though child pornography can be found on the internet, it is illegal. According to Canadian legal precedents, accessing some kinds of Japanese anime porn (hentai) is illegal, as even cartoon images of children engaged in sexual activity is considered child pornography.</a:t>
            </a:r>
          </a:p>
          <a:p>
            <a:r>
              <a:rPr lang="en-US" dirty="0"/>
              <a:t> </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4872" y="5123430"/>
            <a:ext cx="1779328" cy="1387098"/>
          </a:xfrm>
          <a:prstGeom prst="rect">
            <a:avLst/>
          </a:prstGeom>
        </p:spPr>
      </p:pic>
    </p:spTree>
    <p:extLst>
      <p:ext uri="{BB962C8B-B14F-4D97-AF65-F5344CB8AC3E}">
        <p14:creationId xmlns:p14="http://schemas.microsoft.com/office/powerpoint/2010/main" val="3812538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Publication of an Intimate Image without Consent; section 162.1 Criminal Code of Canada</a:t>
            </a:r>
          </a:p>
        </p:txBody>
      </p:sp>
      <p:sp>
        <p:nvSpPr>
          <p:cNvPr id="3" name="Content Placeholder 2"/>
          <p:cNvSpPr>
            <a:spLocks noGrp="1"/>
          </p:cNvSpPr>
          <p:nvPr>
            <p:ph idx="1"/>
          </p:nvPr>
        </p:nvSpPr>
        <p:spPr/>
        <p:txBody>
          <a:bodyPr/>
          <a:lstStyle/>
          <a:p>
            <a:r>
              <a:rPr lang="en-US" sz="2400" dirty="0"/>
              <a:t>You are not allowed to sell, publish, or share an intimate image (e.g., nude image, image of someone being sexually active)without the person knowing and agreeing.</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53" y="3792242"/>
            <a:ext cx="2292106" cy="2209322"/>
          </a:xfrm>
          <a:prstGeom prst="rect">
            <a:avLst/>
          </a:prstGeom>
        </p:spPr>
      </p:pic>
    </p:spTree>
    <p:extLst>
      <p:ext uri="{BB962C8B-B14F-4D97-AF65-F5344CB8AC3E}">
        <p14:creationId xmlns:p14="http://schemas.microsoft.com/office/powerpoint/2010/main" val="22274900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LurING; Section 172.1 of the Criminal Code of Canada</a:t>
            </a:r>
          </a:p>
        </p:txBody>
      </p:sp>
      <p:sp>
        <p:nvSpPr>
          <p:cNvPr id="3" name="Content Placeholder 2"/>
          <p:cNvSpPr>
            <a:spLocks noGrp="1"/>
          </p:cNvSpPr>
          <p:nvPr>
            <p:ph idx="1"/>
          </p:nvPr>
        </p:nvSpPr>
        <p:spPr>
          <a:xfrm>
            <a:off x="1024128" y="1906292"/>
            <a:ext cx="9720073" cy="4023360"/>
          </a:xfrm>
        </p:spPr>
        <p:txBody>
          <a:bodyPr/>
          <a:lstStyle/>
          <a:p>
            <a:r>
              <a:rPr lang="en-US" sz="2400" dirty="0"/>
              <a:t>You are not allowed to use a computer to talk to a child (person younger than 18) for any sexual purpose. No one is allowed to use a computer to talk to you (if you are younger than 18) for any sexual purpose.</a:t>
            </a:r>
          </a:p>
          <a:p>
            <a:r>
              <a:rPr lang="en-US" sz="2400" dirty="0"/>
              <a:t>This means that if a person is younger than 18, no one is allowed to talk to you online with the plan to:</a:t>
            </a:r>
          </a:p>
          <a:p>
            <a:pPr lvl="4">
              <a:buSzPct val="100000"/>
              <a:buFont typeface="Courier New" panose="02070309020205020404" pitchFamily="49" charset="0"/>
              <a:buChar char="o"/>
            </a:pPr>
            <a:r>
              <a:rPr lang="en-US" sz="2400" dirty="0"/>
              <a:t>	Have sex with you</a:t>
            </a:r>
          </a:p>
          <a:p>
            <a:pPr lvl="4">
              <a:buFont typeface="Courier New" panose="02070309020205020404" pitchFamily="49" charset="0"/>
              <a:buChar char="o"/>
            </a:pPr>
            <a:r>
              <a:rPr lang="en-US" sz="2400" dirty="0"/>
              <a:t>  Exploit you sexually</a:t>
            </a:r>
          </a:p>
          <a:p>
            <a:pPr lvl="4">
              <a:buFont typeface="Courier New" panose="02070309020205020404" pitchFamily="49" charset="0"/>
              <a:buChar char="o"/>
            </a:pPr>
            <a:r>
              <a:rPr lang="en-US" sz="2400" dirty="0"/>
              <a:t>  Have incest with you</a:t>
            </a:r>
          </a:p>
          <a:p>
            <a:pPr lvl="4">
              <a:buFont typeface="Courier New" panose="02070309020205020404" pitchFamily="49" charset="0"/>
              <a:buChar char="o"/>
            </a:pPr>
            <a:r>
              <a:rPr lang="en-US" sz="2400" dirty="0"/>
              <a:t>  Show, share, or participate in child pornography</a:t>
            </a:r>
          </a:p>
          <a:p>
            <a:pPr lvl="4">
              <a:buFont typeface="Courier New" panose="02070309020205020404" pitchFamily="49" charset="0"/>
              <a:buChar char="o"/>
            </a:pPr>
            <a:r>
              <a:rPr lang="en-US" sz="2400" dirty="0"/>
              <a:t>  Sexually assault you</a:t>
            </a:r>
            <a:r>
              <a:rPr lang="en-US" dirty="0"/>
              <a:t>.</a:t>
            </a:r>
          </a:p>
        </p:txBody>
      </p:sp>
    </p:spTree>
    <p:extLst>
      <p:ext uri="{BB962C8B-B14F-4D97-AF65-F5344CB8AC3E}">
        <p14:creationId xmlns:p14="http://schemas.microsoft.com/office/powerpoint/2010/main" val="996100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Assault; Section 265 of the Criminal Code of Canada</a:t>
            </a:r>
          </a:p>
        </p:txBody>
      </p:sp>
      <p:sp>
        <p:nvSpPr>
          <p:cNvPr id="3" name="Content Placeholder 2"/>
          <p:cNvSpPr>
            <a:spLocks noGrp="1"/>
          </p:cNvSpPr>
          <p:nvPr>
            <p:ph idx="1"/>
          </p:nvPr>
        </p:nvSpPr>
        <p:spPr>
          <a:xfrm>
            <a:off x="1024127" y="1877776"/>
            <a:ext cx="9720073" cy="4224527"/>
          </a:xfrm>
        </p:spPr>
        <p:txBody>
          <a:bodyPr/>
          <a:lstStyle/>
          <a:p>
            <a:r>
              <a:rPr lang="en-US" dirty="0"/>
              <a:t>No one is allowed to force or attempt/threaten to force another person into sexual activity (includes sexual assault with a weapon, aggravated sexual assault). This includes any form of unwanted sexual activity (e.g., oral sex, anal sex, digital sex (fingers), vaginal sex, rape, etc.).</a:t>
            </a:r>
          </a:p>
          <a:p>
            <a:r>
              <a:rPr lang="en-US" b="1" dirty="0"/>
              <a:t>Please note: </a:t>
            </a:r>
            <a:r>
              <a:rPr lang="en-US" dirty="0"/>
              <a:t>Teaching a person about assault helps them to understand whether they have experienced sex or assault; a person must understand the distinction to identify the act as assault.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3078" y="4184072"/>
            <a:ext cx="6626683" cy="2150705"/>
          </a:xfrm>
          <a:prstGeom prst="rect">
            <a:avLst/>
          </a:prstGeom>
        </p:spPr>
      </p:pic>
    </p:spTree>
    <p:extLst>
      <p:ext uri="{BB962C8B-B14F-4D97-AF65-F5344CB8AC3E}">
        <p14:creationId xmlns:p14="http://schemas.microsoft.com/office/powerpoint/2010/main" val="2786158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Voyeurism; Section 162 of the Criminal Code of Canada</a:t>
            </a:r>
          </a:p>
        </p:txBody>
      </p:sp>
      <p:sp>
        <p:nvSpPr>
          <p:cNvPr id="3" name="Content Placeholder 2"/>
          <p:cNvSpPr>
            <a:spLocks noGrp="1"/>
          </p:cNvSpPr>
          <p:nvPr>
            <p:ph idx="1"/>
          </p:nvPr>
        </p:nvSpPr>
        <p:spPr>
          <a:xfrm>
            <a:off x="1024127" y="2061557"/>
            <a:ext cx="9720073" cy="4023360"/>
          </a:xfrm>
        </p:spPr>
        <p:txBody>
          <a:bodyPr/>
          <a:lstStyle/>
          <a:p>
            <a:r>
              <a:rPr lang="en-US" sz="2400" dirty="0"/>
              <a:t>No one is allowed to watch a person (who has a reasonable expectation of privacy) without their knowledge; this includes watching people who are nude or sexually active. A person who does this is sometimes called a “peeping Tom”.</a:t>
            </a:r>
          </a:p>
          <a:p>
            <a:r>
              <a:rPr lang="en-US" sz="2400" b="1" dirty="0"/>
              <a:t>Please note-</a:t>
            </a:r>
            <a:r>
              <a:rPr lang="en-US" sz="2400" dirty="0"/>
              <a:t>this</a:t>
            </a:r>
            <a:r>
              <a:rPr lang="en-US" sz="2400" b="1" dirty="0"/>
              <a:t> </a:t>
            </a:r>
            <a:r>
              <a:rPr lang="en-US" sz="2400" dirty="0"/>
              <a:t>speaks to why we need to teach about privacy from the beginning. Their privacy and the privacy of others. </a:t>
            </a:r>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447"/>
          <a:stretch/>
        </p:blipFill>
        <p:spPr>
          <a:xfrm>
            <a:off x="4114800" y="4389740"/>
            <a:ext cx="2417736" cy="1986552"/>
          </a:xfrm>
          <a:prstGeom prst="rect">
            <a:avLst/>
          </a:prstGeom>
        </p:spPr>
      </p:pic>
    </p:spTree>
    <p:extLst>
      <p:ext uri="{BB962C8B-B14F-4D97-AF65-F5344CB8AC3E}">
        <p14:creationId xmlns:p14="http://schemas.microsoft.com/office/powerpoint/2010/main" val="3932371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Nudity; Section 174 of the Criminal Code of Canada</a:t>
            </a:r>
          </a:p>
        </p:txBody>
      </p:sp>
      <p:sp>
        <p:nvSpPr>
          <p:cNvPr id="3" name="Content Placeholder 2"/>
          <p:cNvSpPr>
            <a:spLocks noGrp="1"/>
          </p:cNvSpPr>
          <p:nvPr>
            <p:ph idx="1"/>
          </p:nvPr>
        </p:nvSpPr>
        <p:spPr>
          <a:xfrm>
            <a:off x="1024128" y="2030278"/>
            <a:ext cx="9720073" cy="4023360"/>
          </a:xfrm>
        </p:spPr>
        <p:txBody>
          <a:bodyPr/>
          <a:lstStyle/>
          <a:p>
            <a:r>
              <a:rPr lang="en-US" sz="2400" dirty="0"/>
              <a:t>It is illegal to be nude in public. It is illegal to be nude in places where others might/will see you, even if it your private home.</a:t>
            </a:r>
          </a:p>
          <a:p>
            <a:r>
              <a:rPr lang="en-US" sz="2400" dirty="0"/>
              <a:t>Be careful to teach about privacy in a healthy way, no shame!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325" y="3732415"/>
            <a:ext cx="4458111" cy="2576945"/>
          </a:xfrm>
          <a:prstGeom prst="rect">
            <a:avLst/>
          </a:prstGeom>
        </p:spPr>
      </p:pic>
    </p:spTree>
    <p:extLst>
      <p:ext uri="{BB962C8B-B14F-4D97-AF65-F5344CB8AC3E}">
        <p14:creationId xmlns:p14="http://schemas.microsoft.com/office/powerpoint/2010/main" val="965570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Incest; Section 155 of the Criminal Code of Canada</a:t>
            </a:r>
          </a:p>
        </p:txBody>
      </p:sp>
      <p:sp>
        <p:nvSpPr>
          <p:cNvPr id="3" name="Content Placeholder 2"/>
          <p:cNvSpPr>
            <a:spLocks noGrp="1"/>
          </p:cNvSpPr>
          <p:nvPr>
            <p:ph idx="1"/>
          </p:nvPr>
        </p:nvSpPr>
        <p:spPr/>
        <p:txBody>
          <a:bodyPr/>
          <a:lstStyle/>
          <a:p>
            <a:r>
              <a:rPr lang="en-US" sz="2400" dirty="0"/>
              <a:t>No one is allowed to have sex with their blood relatives. This includes a person’s parent, child, brother/sister (or half brother/sister), grandparent or grandchild.</a:t>
            </a:r>
          </a:p>
          <a:p>
            <a:r>
              <a:rPr lang="en-US" sz="2400" dirty="0"/>
              <a:t>Please be prepared that when you teach about incest it may be a learning moment for a person and they may realize that they have experienced sexual assault.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14" y="4478162"/>
            <a:ext cx="2139115" cy="2139115"/>
          </a:xfrm>
          <a:prstGeom prst="rect">
            <a:avLst/>
          </a:prstGeom>
        </p:spPr>
      </p:pic>
    </p:spTree>
    <p:extLst>
      <p:ext uri="{BB962C8B-B14F-4D97-AF65-F5344CB8AC3E}">
        <p14:creationId xmlns:p14="http://schemas.microsoft.com/office/powerpoint/2010/main" val="356218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One example</a:t>
            </a:r>
          </a:p>
        </p:txBody>
      </p:sp>
      <p:sp>
        <p:nvSpPr>
          <p:cNvPr id="3" name="Content Placeholder 2"/>
          <p:cNvSpPr>
            <a:spLocks noGrp="1"/>
          </p:cNvSpPr>
          <p:nvPr>
            <p:ph sz="half" idx="1"/>
          </p:nvPr>
        </p:nvSpPr>
        <p:spPr>
          <a:xfrm>
            <a:off x="1024126" y="2286000"/>
            <a:ext cx="4965511" cy="4023360"/>
          </a:xfrm>
        </p:spPr>
        <p:txBody>
          <a:bodyPr/>
          <a:lstStyle/>
          <a:p>
            <a:pPr>
              <a:buFont typeface="Wingdings" panose="05000000000000000000" pitchFamily="2" charset="2"/>
              <a:buChar char="§"/>
            </a:pPr>
            <a:r>
              <a:rPr lang="en-US" dirty="0"/>
              <a:t> </a:t>
            </a:r>
            <a:r>
              <a:rPr lang="en-US" sz="2400" dirty="0"/>
              <a:t>Learning how to communicate NO may be a progressive process, evolving from more subtle to absolute refusal.</a:t>
            </a:r>
          </a:p>
          <a:p>
            <a:pPr marL="0" indent="0">
              <a:buNone/>
            </a:pPr>
            <a:r>
              <a:rPr lang="en-US" sz="2400" dirty="0"/>
              <a:t>For example, refusal may progress from “no” to “NO” to physically fighting back.</a:t>
            </a:r>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30601" y="2688922"/>
            <a:ext cx="4754562" cy="2674441"/>
          </a:xfrm>
        </p:spPr>
      </p:pic>
    </p:spTree>
    <p:extLst>
      <p:ext uri="{BB962C8B-B14F-4D97-AF65-F5344CB8AC3E}">
        <p14:creationId xmlns:p14="http://schemas.microsoft.com/office/powerpoint/2010/main" val="42705225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Anal Intercourse; Section 159 of the Criminal Code of Canada</a:t>
            </a:r>
          </a:p>
        </p:txBody>
      </p:sp>
      <p:sp>
        <p:nvSpPr>
          <p:cNvPr id="3" name="Content Placeholder 2"/>
          <p:cNvSpPr>
            <a:spLocks noGrp="1"/>
          </p:cNvSpPr>
          <p:nvPr>
            <p:ph idx="1"/>
          </p:nvPr>
        </p:nvSpPr>
        <p:spPr/>
        <p:txBody>
          <a:bodyPr/>
          <a:lstStyle/>
          <a:p>
            <a:r>
              <a:rPr lang="en-US" sz="2400" dirty="0"/>
              <a:t>You are not allowed to have anal sex with another person, unless you are both older than 18 or are married.</a:t>
            </a:r>
          </a:p>
          <a:p>
            <a:r>
              <a:rPr lang="en-US" sz="2400" dirty="0"/>
              <a:t>Although the law exists, this is not a reason to teach heterosexist sexuality education; anal sex is a healthy expression of sexuality for many people, regardless of sexual identity.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49" y="4244866"/>
            <a:ext cx="2182443" cy="2027918"/>
          </a:xfrm>
          <a:prstGeom prst="rect">
            <a:avLst/>
          </a:prstGeom>
        </p:spPr>
      </p:pic>
    </p:spTree>
    <p:extLst>
      <p:ext uri="{BB962C8B-B14F-4D97-AF65-F5344CB8AC3E}">
        <p14:creationId xmlns:p14="http://schemas.microsoft.com/office/powerpoint/2010/main" val="2448153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344323"/>
          </a:xfrm>
        </p:spPr>
        <p:txBody>
          <a:bodyPr>
            <a:normAutofit/>
          </a:bodyPr>
          <a:lstStyle/>
          <a:p>
            <a:r>
              <a:rPr lang="en-US" sz="4000" dirty="0"/>
              <a:t>“Porn” Literacy</a:t>
            </a:r>
          </a:p>
        </p:txBody>
      </p:sp>
      <p:sp>
        <p:nvSpPr>
          <p:cNvPr id="3" name="Content Placeholder 2"/>
          <p:cNvSpPr>
            <a:spLocks noGrp="1"/>
          </p:cNvSpPr>
          <p:nvPr>
            <p:ph idx="1"/>
          </p:nvPr>
        </p:nvSpPr>
        <p:spPr>
          <a:xfrm>
            <a:off x="1024128" y="1821050"/>
            <a:ext cx="10297384" cy="4765730"/>
          </a:xfrm>
        </p:spPr>
        <p:txBody>
          <a:bodyPr>
            <a:normAutofit/>
          </a:bodyPr>
          <a:lstStyle/>
          <a:p>
            <a:r>
              <a:rPr lang="en-US" sz="2400" dirty="0"/>
              <a:t>Teaching “Porn” literacy is essential to supporting healthy sexuality.</a:t>
            </a:r>
          </a:p>
          <a:p>
            <a:pPr lvl="1"/>
            <a:r>
              <a:rPr lang="en-US" sz="2400" dirty="0"/>
              <a:t>Teach sexuality education first so that porn is not the primary educator. (This is too often the case.)</a:t>
            </a:r>
          </a:p>
          <a:p>
            <a:pPr lvl="1"/>
            <a:r>
              <a:rPr lang="en-US" sz="2400" dirty="0"/>
              <a:t>Teach that ‘pornography’ is acting/pretending and is not necessarily reflective of real sex lives.</a:t>
            </a:r>
          </a:p>
          <a:p>
            <a:pPr lvl="1"/>
            <a:r>
              <a:rPr lang="en-US" sz="2400" dirty="0"/>
              <a:t>Teach the replacement behaviours-what do they want to know? How can we answer your questions? What is a replacement behavior? Magazines?</a:t>
            </a:r>
          </a:p>
          <a:p>
            <a:pPr lvl="1"/>
            <a:r>
              <a:rPr lang="en-US" sz="2400" dirty="0"/>
              <a:t>For some adults with ID’s, pornography maybe their only sexual outlet. They need to learn to navigate it safely. </a:t>
            </a:r>
          </a:p>
          <a:p>
            <a:pPr lvl="1"/>
            <a:endParaRPr lang="en-US" sz="2400" dirty="0"/>
          </a:p>
        </p:txBody>
      </p:sp>
    </p:spTree>
    <p:extLst>
      <p:ext uri="{BB962C8B-B14F-4D97-AF65-F5344CB8AC3E}">
        <p14:creationId xmlns:p14="http://schemas.microsoft.com/office/powerpoint/2010/main" val="799244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Cole </a:t>
            </a:r>
            <a:br>
              <a:rPr lang="en-US" dirty="0" smtClean="0"/>
            </a:br>
            <a:r>
              <a:rPr lang="en-US" dirty="0" smtClean="0"/>
              <a:t>on the</a:t>
            </a:r>
            <a:br>
              <a:rPr lang="en-US" dirty="0" smtClean="0"/>
            </a:br>
            <a:r>
              <a:rPr lang="en-US" dirty="0" smtClean="0"/>
              <a:t>Computer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053878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Free Time at Home</a:t>
            </a:r>
            <a:endParaRPr lang="en-US" dirty="0"/>
          </a:p>
        </p:txBody>
      </p:sp>
      <p:sp>
        <p:nvSpPr>
          <p:cNvPr id="3" name="Content Placeholder 2"/>
          <p:cNvSpPr>
            <a:spLocks noGrp="1"/>
          </p:cNvSpPr>
          <p:nvPr>
            <p:ph idx="1"/>
          </p:nvPr>
        </p:nvSpPr>
        <p:spPr>
          <a:xfrm>
            <a:off x="1251678" y="1971110"/>
            <a:ext cx="10178322" cy="3593591"/>
          </a:xfrm>
        </p:spPr>
        <p:txBody>
          <a:bodyPr/>
          <a:lstStyle/>
          <a:p>
            <a:r>
              <a:rPr lang="en-US" dirty="0" smtClean="0"/>
              <a:t>I like to go on the computer and look at Disney sites.</a:t>
            </a:r>
          </a:p>
          <a:p>
            <a:r>
              <a:rPr lang="en-US" dirty="0" smtClean="0"/>
              <a:t>I like to look at pictures of the Disney princesses.</a:t>
            </a:r>
          </a:p>
          <a:p>
            <a:r>
              <a:rPr lang="en-US" dirty="0" smtClean="0"/>
              <a:t>This is fun and an awesome way to pass the time.</a:t>
            </a:r>
          </a:p>
          <a:p>
            <a:endParaRPr lang="en-US" dirty="0" smtClean="0"/>
          </a:p>
          <a:p>
            <a:endParaRPr lang="en-US" dirty="0" smtClean="0"/>
          </a:p>
          <a:p>
            <a:endParaRPr lang="en-US" dirty="0"/>
          </a:p>
        </p:txBody>
      </p:sp>
      <p:sp>
        <p:nvSpPr>
          <p:cNvPr id="4" name="AutoShape 2" descr="Image result for disney princess"/>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0490" y="3221194"/>
            <a:ext cx="6323527" cy="3636806"/>
          </a:xfrm>
          <a:prstGeom prst="rect">
            <a:avLst/>
          </a:prstGeom>
        </p:spPr>
      </p:pic>
    </p:spTree>
    <p:extLst>
      <p:ext uri="{BB962C8B-B14F-4D97-AF65-F5344CB8AC3E}">
        <p14:creationId xmlns:p14="http://schemas.microsoft.com/office/powerpoint/2010/main" val="6243511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Disney Sites</a:t>
            </a:r>
            <a:endParaRPr lang="en-US" dirty="0"/>
          </a:p>
        </p:txBody>
      </p:sp>
      <p:sp>
        <p:nvSpPr>
          <p:cNvPr id="3" name="Content Placeholder 2"/>
          <p:cNvSpPr>
            <a:spLocks noGrp="1"/>
          </p:cNvSpPr>
          <p:nvPr>
            <p:ph sz="half" idx="1"/>
          </p:nvPr>
        </p:nvSpPr>
        <p:spPr/>
        <p:txBody>
          <a:bodyPr/>
          <a:lstStyle/>
          <a:p>
            <a:r>
              <a:rPr lang="en-US" dirty="0" smtClean="0"/>
              <a:t>Sometimes when I am looking at Disney sites, I come across porn.</a:t>
            </a:r>
          </a:p>
          <a:p>
            <a:r>
              <a:rPr lang="en-US" dirty="0"/>
              <a:t>"</a:t>
            </a:r>
            <a:r>
              <a:rPr lang="en-US" i="1" dirty="0" smtClean="0"/>
              <a:t>Pornography”</a:t>
            </a:r>
            <a:r>
              <a:rPr lang="en-US" dirty="0" smtClean="0"/>
              <a:t> </a:t>
            </a:r>
            <a:r>
              <a:rPr lang="en-US" dirty="0"/>
              <a:t>is the portrayal of erotic behavior designed to cause sexual excitement. It is </a:t>
            </a:r>
            <a:r>
              <a:rPr lang="en-US" b="1" dirty="0"/>
              <a:t>words</a:t>
            </a:r>
            <a:r>
              <a:rPr lang="en-US" dirty="0"/>
              <a:t>, </a:t>
            </a:r>
            <a:r>
              <a:rPr lang="en-US" b="1" dirty="0"/>
              <a:t>acts</a:t>
            </a:r>
            <a:r>
              <a:rPr lang="en-US" dirty="0"/>
              <a:t>, or </a:t>
            </a:r>
            <a:r>
              <a:rPr lang="en-US" b="1" dirty="0" smtClean="0"/>
              <a:t>pictures</a:t>
            </a:r>
            <a:r>
              <a:rPr lang="en-US" dirty="0" smtClean="0"/>
              <a:t> </a:t>
            </a:r>
            <a:r>
              <a:rPr lang="en-US" dirty="0"/>
              <a:t>that are </a:t>
            </a:r>
            <a:r>
              <a:rPr lang="en-US" dirty="0" smtClean="0"/>
              <a:t>designed </a:t>
            </a:r>
            <a:r>
              <a:rPr lang="en-US" dirty="0"/>
              <a:t>to stimulate sex feelings </a:t>
            </a:r>
            <a:r>
              <a:rPr lang="en-US" dirty="0" smtClean="0"/>
              <a:t>without the </a:t>
            </a:r>
            <a:r>
              <a:rPr lang="en-US" dirty="0"/>
              <a:t>presence of </a:t>
            </a:r>
            <a:r>
              <a:rPr lang="en-US"/>
              <a:t>another </a:t>
            </a:r>
            <a:r>
              <a:rPr lang="en-US" smtClean="0"/>
              <a:t>person.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5804" y="2034862"/>
            <a:ext cx="4005328" cy="3580327"/>
          </a:xfrm>
        </p:spPr>
      </p:pic>
    </p:spTree>
    <p:extLst>
      <p:ext uri="{BB962C8B-B14F-4D97-AF65-F5344CB8AC3E}">
        <p14:creationId xmlns:p14="http://schemas.microsoft.com/office/powerpoint/2010/main" val="1001277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Porn is….</a:t>
            </a:r>
            <a:endParaRPr lang="en-US" dirty="0"/>
          </a:p>
        </p:txBody>
      </p:sp>
      <p:sp>
        <p:nvSpPr>
          <p:cNvPr id="3" name="Content Placeholder 2"/>
          <p:cNvSpPr>
            <a:spLocks noGrp="1"/>
          </p:cNvSpPr>
          <p:nvPr>
            <p:ph sz="half" idx="1"/>
          </p:nvPr>
        </p:nvSpPr>
        <p:spPr/>
        <p:txBody>
          <a:bodyPr/>
          <a:lstStyle/>
          <a:p>
            <a:r>
              <a:rPr lang="en-US" dirty="0" smtClean="0"/>
              <a:t>Porn is illegal to look at and search on computers.</a:t>
            </a:r>
          </a:p>
          <a:p>
            <a:r>
              <a:rPr lang="en-US" dirty="0" smtClean="0"/>
              <a:t>An adult can look at pictures in magazines.</a:t>
            </a:r>
          </a:p>
          <a:p>
            <a:r>
              <a:rPr lang="en-US" dirty="0" smtClean="0"/>
              <a:t>Children and teenagers are not allowed to look at porn on the computer or in magazines.</a:t>
            </a:r>
          </a:p>
          <a:p>
            <a:r>
              <a:rPr lang="en-US" dirty="0" smtClean="0"/>
              <a:t>Sometimes we find porn on Disney sites-it is still </a:t>
            </a:r>
            <a:r>
              <a:rPr lang="en-US" u="sng" dirty="0" smtClean="0"/>
              <a:t>not ok to look at</a:t>
            </a:r>
            <a:r>
              <a:rPr lang="en-US" dirty="0" smtClean="0"/>
              <a:t>. </a:t>
            </a:r>
          </a:p>
          <a:p>
            <a:r>
              <a:rPr lang="en-US" dirty="0" smtClean="0"/>
              <a:t>Be careful!</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9400" y="2083426"/>
            <a:ext cx="4800600" cy="3518884"/>
          </a:xfrm>
        </p:spPr>
      </p:pic>
    </p:spTree>
    <p:extLst>
      <p:ext uri="{BB962C8B-B14F-4D97-AF65-F5344CB8AC3E}">
        <p14:creationId xmlns:p14="http://schemas.microsoft.com/office/powerpoint/2010/main" val="1106395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What’s OK?</a:t>
            </a:r>
            <a:endParaRPr lang="en-US" dirty="0"/>
          </a:p>
        </p:txBody>
      </p:sp>
      <p:sp>
        <p:nvSpPr>
          <p:cNvPr id="3" name="Content Placeholder 2"/>
          <p:cNvSpPr>
            <a:spLocks noGrp="1"/>
          </p:cNvSpPr>
          <p:nvPr>
            <p:ph sz="half" idx="1"/>
          </p:nvPr>
        </p:nvSpPr>
        <p:spPr/>
        <p:txBody>
          <a:bodyPr/>
          <a:lstStyle/>
          <a:p>
            <a:r>
              <a:rPr lang="en-US" dirty="0" smtClean="0"/>
              <a:t>You can look at Disney princesses and Disney movies.</a:t>
            </a:r>
          </a:p>
          <a:p>
            <a:r>
              <a:rPr lang="en-US" dirty="0" smtClean="0"/>
              <a:t>You can read books and talk about Disney.</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8450" y="1874517"/>
            <a:ext cx="4800600" cy="3676277"/>
          </a:xfrm>
        </p:spPr>
      </p:pic>
    </p:spTree>
    <p:extLst>
      <p:ext uri="{BB962C8B-B14F-4D97-AF65-F5344CB8AC3E}">
        <p14:creationId xmlns:p14="http://schemas.microsoft.com/office/powerpoint/2010/main" val="23485727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Recidivism</a:t>
            </a:r>
          </a:p>
        </p:txBody>
      </p:sp>
      <p:sp>
        <p:nvSpPr>
          <p:cNvPr id="3" name="Content Placeholder 2"/>
          <p:cNvSpPr>
            <a:spLocks noGrp="1"/>
          </p:cNvSpPr>
          <p:nvPr>
            <p:ph idx="1"/>
          </p:nvPr>
        </p:nvSpPr>
        <p:spPr>
          <a:xfrm>
            <a:off x="946636" y="1937288"/>
            <a:ext cx="9720073" cy="4023360"/>
          </a:xfrm>
        </p:spPr>
        <p:txBody>
          <a:bodyPr>
            <a:normAutofit/>
          </a:bodyPr>
          <a:lstStyle/>
          <a:p>
            <a:r>
              <a:rPr lang="en-US" sz="2400" b="1" dirty="0"/>
              <a:t>Recidivism</a:t>
            </a:r>
            <a:r>
              <a:rPr lang="en-US" sz="2400" dirty="0"/>
              <a:t> is the act of a person repeating an undesirable behavior after they have either experienced negative consequences of that behavior, or have been trained to extinguish that behavior.</a:t>
            </a:r>
          </a:p>
          <a:p>
            <a:r>
              <a:rPr lang="en-US" sz="2400" dirty="0"/>
              <a:t>Learning appropriate sexuality and/or relationship skills is key in reducing recidivism among intellectually disabled offenders.</a:t>
            </a:r>
          </a:p>
          <a:p>
            <a:r>
              <a:rPr lang="en-US" sz="2400" dirty="0"/>
              <a:t>Empathy is a crucial social skill to develop.</a:t>
            </a:r>
          </a:p>
          <a:p>
            <a:r>
              <a:rPr lang="en-US" sz="2400" dirty="0"/>
              <a:t>When teaching about the law, teach about the perspectives of others, this will help to develop empathy.</a:t>
            </a:r>
          </a:p>
          <a:p>
            <a:r>
              <a:rPr lang="en-US" sz="2400" dirty="0"/>
              <a:t>One Sad story….</a:t>
            </a:r>
          </a:p>
        </p:txBody>
      </p:sp>
    </p:spTree>
    <p:extLst>
      <p:ext uri="{BB962C8B-B14F-4D97-AF65-F5344CB8AC3E}">
        <p14:creationId xmlns:p14="http://schemas.microsoft.com/office/powerpoint/2010/main" val="2369021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Student’s Rules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896781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when I feel Interested….</a:t>
            </a:r>
          </a:p>
        </p:txBody>
      </p:sp>
      <p:sp>
        <p:nvSpPr>
          <p:cNvPr id="3" name="Content Placeholder 2"/>
          <p:cNvSpPr>
            <a:spLocks noGrp="1"/>
          </p:cNvSpPr>
          <p:nvPr>
            <p:ph sz="half" idx="1"/>
          </p:nvPr>
        </p:nvSpPr>
        <p:spPr/>
        <p:txBody>
          <a:bodyPr/>
          <a:lstStyle/>
          <a:p>
            <a:r>
              <a:rPr lang="en-US" dirty="0"/>
              <a:t>There are times when I like to look at girls.</a:t>
            </a:r>
          </a:p>
          <a:p>
            <a:r>
              <a:rPr lang="en-US" dirty="0"/>
              <a:t>I like to look at their breasts and their bellies.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73361" y="2286000"/>
            <a:ext cx="2563067" cy="231175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079" y="4975672"/>
            <a:ext cx="2408349" cy="1859655"/>
          </a:xfrm>
          <a:prstGeom prst="rect">
            <a:avLst/>
          </a:prstGeom>
        </p:spPr>
      </p:pic>
    </p:spTree>
    <p:extLst>
      <p:ext uri="{BB962C8B-B14F-4D97-AF65-F5344CB8AC3E}">
        <p14:creationId xmlns:p14="http://schemas.microsoft.com/office/powerpoint/2010/main" val="409953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Capacity to Consent</a:t>
            </a:r>
          </a:p>
        </p:txBody>
      </p:sp>
      <p:sp>
        <p:nvSpPr>
          <p:cNvPr id="3" name="Content Placeholder 2"/>
          <p:cNvSpPr>
            <a:spLocks noGrp="1"/>
          </p:cNvSpPr>
          <p:nvPr>
            <p:ph idx="1"/>
          </p:nvPr>
        </p:nvSpPr>
        <p:spPr>
          <a:xfrm>
            <a:off x="1024128" y="2084832"/>
            <a:ext cx="9720073" cy="4023360"/>
          </a:xfrm>
        </p:spPr>
        <p:txBody>
          <a:bodyPr/>
          <a:lstStyle/>
          <a:p>
            <a:r>
              <a:rPr lang="en-US" sz="2400" dirty="0"/>
              <a:t>In the field of intellectual disability and sexuality, capacity to consent seems to be the biggest hurdle in gaining support. </a:t>
            </a:r>
          </a:p>
          <a:p>
            <a:r>
              <a:rPr lang="en-US" sz="2400" dirty="0"/>
              <a:t>There is an accepted belief that persons with ID’s do not have the capacity to consent. Remember this barrier!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692" y="4129659"/>
            <a:ext cx="2143125" cy="2143125"/>
          </a:xfrm>
          <a:prstGeom prst="rect">
            <a:avLst/>
          </a:prstGeom>
        </p:spPr>
      </p:pic>
    </p:spTree>
    <p:extLst>
      <p:ext uri="{BB962C8B-B14F-4D97-AF65-F5344CB8AC3E}">
        <p14:creationId xmlns:p14="http://schemas.microsoft.com/office/powerpoint/2010/main" val="1442797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what I do instead….</a:t>
            </a:r>
          </a:p>
        </p:txBody>
      </p:sp>
      <p:sp>
        <p:nvSpPr>
          <p:cNvPr id="3" name="Content Placeholder 2"/>
          <p:cNvSpPr>
            <a:spLocks noGrp="1"/>
          </p:cNvSpPr>
          <p:nvPr>
            <p:ph sz="half" idx="1"/>
          </p:nvPr>
        </p:nvSpPr>
        <p:spPr/>
        <p:txBody>
          <a:bodyPr/>
          <a:lstStyle/>
          <a:p>
            <a:r>
              <a:rPr lang="en-US" dirty="0"/>
              <a:t>I need to look at their face instead.</a:t>
            </a:r>
          </a:p>
          <a:p>
            <a:r>
              <a:rPr lang="en-US" dirty="0"/>
              <a:t>Looking at their breasts and bellies makes them uncomfortable and scared.</a:t>
            </a:r>
          </a:p>
          <a:p>
            <a:r>
              <a:rPr lang="en-US" dirty="0"/>
              <a:t>They think I am creepy and do not want to talk to me.</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8450" y="2745581"/>
            <a:ext cx="4800600" cy="2700337"/>
          </a:xfrm>
        </p:spPr>
      </p:pic>
    </p:spTree>
    <p:extLst>
      <p:ext uri="{BB962C8B-B14F-4D97-AF65-F5344CB8AC3E}">
        <p14:creationId xmlns:p14="http://schemas.microsoft.com/office/powerpoint/2010/main" val="3221446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called….</a:t>
            </a:r>
          </a:p>
        </p:txBody>
      </p:sp>
      <p:sp>
        <p:nvSpPr>
          <p:cNvPr id="3" name="Content Placeholder 2"/>
          <p:cNvSpPr>
            <a:spLocks noGrp="1"/>
          </p:cNvSpPr>
          <p:nvPr>
            <p:ph sz="half" idx="1"/>
          </p:nvPr>
        </p:nvSpPr>
        <p:spPr/>
        <p:txBody>
          <a:bodyPr/>
          <a:lstStyle/>
          <a:p>
            <a:r>
              <a:rPr lang="en-US" dirty="0"/>
              <a:t>When I look at breasts and bellies it is sexual harassment</a:t>
            </a:r>
            <a:r>
              <a:rPr lang="en-US" dirty="0" smtClean="0"/>
              <a:t>.</a:t>
            </a:r>
          </a:p>
          <a:p>
            <a:r>
              <a:rPr lang="en-US" dirty="0" smtClean="0"/>
              <a:t>Harassment is when you threaten or </a:t>
            </a:r>
            <a:r>
              <a:rPr lang="en-US" smtClean="0"/>
              <a:t>pressure others.</a:t>
            </a:r>
            <a:endParaRPr lang="en-US" dirty="0"/>
          </a:p>
          <a:p>
            <a:r>
              <a:rPr lang="en-US" dirty="0"/>
              <a:t>The police can charge me and I could go to jail. </a:t>
            </a:r>
          </a:p>
          <a:p>
            <a:r>
              <a:rPr lang="en-US" dirty="0"/>
              <a:t>It is against the law!!!!</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2467" y="3182221"/>
            <a:ext cx="4092597" cy="2819334"/>
          </a:xfrm>
        </p:spPr>
      </p:pic>
    </p:spTree>
    <p:extLst>
      <p:ext uri="{BB962C8B-B14F-4D97-AF65-F5344CB8AC3E}">
        <p14:creationId xmlns:p14="http://schemas.microsoft.com/office/powerpoint/2010/main" val="42417020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can do….</a:t>
            </a:r>
          </a:p>
        </p:txBody>
      </p:sp>
      <p:sp>
        <p:nvSpPr>
          <p:cNvPr id="3" name="Content Placeholder 2"/>
          <p:cNvSpPr>
            <a:spLocks noGrp="1"/>
          </p:cNvSpPr>
          <p:nvPr>
            <p:ph sz="half" idx="1"/>
          </p:nvPr>
        </p:nvSpPr>
        <p:spPr/>
        <p:txBody>
          <a:bodyPr/>
          <a:lstStyle/>
          <a:p>
            <a:r>
              <a:rPr lang="en-US" dirty="0"/>
              <a:t>I can look at breasts and bellies in a magazine in my bedroom with the door closed.</a:t>
            </a:r>
          </a:p>
          <a:p>
            <a:r>
              <a:rPr lang="en-US" dirty="0"/>
              <a:t>This is a private activity.</a:t>
            </a:r>
          </a:p>
          <a:p>
            <a:r>
              <a:rPr lang="en-US" dirty="0"/>
              <a:t>I am not hurting or scaring the girls.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22017" y="1661375"/>
            <a:ext cx="3825025" cy="4494725"/>
          </a:xfrm>
        </p:spPr>
      </p:pic>
    </p:spTree>
    <p:extLst>
      <p:ext uri="{BB962C8B-B14F-4D97-AF65-F5344CB8AC3E}">
        <p14:creationId xmlns:p14="http://schemas.microsoft.com/office/powerpoint/2010/main" val="523622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Law or Rule</a:t>
            </a:r>
            <a:r>
              <a:rPr lang="en-US" dirty="0"/>
              <a:t>?</a:t>
            </a:r>
          </a:p>
        </p:txBody>
      </p:sp>
      <p:sp>
        <p:nvSpPr>
          <p:cNvPr id="3" name="Content Placeholder 2"/>
          <p:cNvSpPr>
            <a:spLocks noGrp="1"/>
          </p:cNvSpPr>
          <p:nvPr>
            <p:ph sz="half" idx="1"/>
          </p:nvPr>
        </p:nvSpPr>
        <p:spPr>
          <a:xfrm>
            <a:off x="1024128" y="1991532"/>
            <a:ext cx="4754880" cy="4023360"/>
          </a:xfrm>
        </p:spPr>
        <p:txBody>
          <a:bodyPr>
            <a:normAutofit lnSpcReduction="10000"/>
          </a:bodyPr>
          <a:lstStyle/>
          <a:p>
            <a:pPr>
              <a:buFont typeface="Wingdings" panose="05000000000000000000" pitchFamily="2" charset="2"/>
              <a:buChar char="q"/>
            </a:pPr>
            <a:r>
              <a:rPr lang="en-US" dirty="0"/>
              <a:t>You are not allowed to kiss your co-worker at work.</a:t>
            </a:r>
          </a:p>
          <a:p>
            <a:pPr>
              <a:buFont typeface="Wingdings" panose="05000000000000000000" pitchFamily="2" charset="2"/>
              <a:buChar char="q"/>
            </a:pPr>
            <a:r>
              <a:rPr lang="en-US" dirty="0"/>
              <a:t>You are not allowed to kiss your co-worker on break.</a:t>
            </a:r>
          </a:p>
          <a:p>
            <a:pPr>
              <a:buFont typeface="Wingdings" panose="05000000000000000000" pitchFamily="2" charset="2"/>
              <a:buChar char="q"/>
            </a:pPr>
            <a:r>
              <a:rPr lang="en-US" dirty="0"/>
              <a:t>You are not allowed to masturbate at work.</a:t>
            </a:r>
          </a:p>
          <a:p>
            <a:pPr>
              <a:buFont typeface="Wingdings" panose="05000000000000000000" pitchFamily="2" charset="2"/>
              <a:buChar char="q"/>
            </a:pPr>
            <a:r>
              <a:rPr lang="en-US" dirty="0"/>
              <a:t>You cannot consent to sexual activity.</a:t>
            </a:r>
          </a:p>
          <a:p>
            <a:pPr>
              <a:buFont typeface="Wingdings" panose="05000000000000000000" pitchFamily="2" charset="2"/>
              <a:buChar char="q"/>
            </a:pPr>
            <a:r>
              <a:rPr lang="en-US" dirty="0"/>
              <a:t>You are not allowed to be sexual with a child</a:t>
            </a:r>
          </a:p>
          <a:p>
            <a:pPr>
              <a:buFont typeface="Wingdings" panose="05000000000000000000" pitchFamily="2" charset="2"/>
              <a:buChar char="q"/>
            </a:pPr>
            <a:r>
              <a:rPr lang="en-US" dirty="0"/>
              <a:t>You cannot have anal sex if you are younger than 18 years of age.</a:t>
            </a:r>
          </a:p>
          <a:p>
            <a:pPr>
              <a:buFont typeface="Wingdings" panose="05000000000000000000" pitchFamily="2" charset="2"/>
              <a:buChar char="q"/>
            </a:pPr>
            <a:endParaRPr lang="en-US" dirty="0"/>
          </a:p>
        </p:txBody>
      </p:sp>
      <p:sp>
        <p:nvSpPr>
          <p:cNvPr id="4" name="Content Placeholder 3"/>
          <p:cNvSpPr>
            <a:spLocks noGrp="1"/>
          </p:cNvSpPr>
          <p:nvPr>
            <p:ph sz="half" idx="2"/>
          </p:nvPr>
        </p:nvSpPr>
        <p:spPr>
          <a:xfrm>
            <a:off x="5989320" y="2038182"/>
            <a:ext cx="4754880" cy="4023360"/>
          </a:xfrm>
        </p:spPr>
        <p:txBody>
          <a:bodyPr>
            <a:normAutofit lnSpcReduction="10000"/>
          </a:bodyPr>
          <a:lstStyle/>
          <a:p>
            <a:pPr>
              <a:buFont typeface="Wingdings" panose="05000000000000000000" pitchFamily="2" charset="2"/>
              <a:buChar char="q"/>
            </a:pPr>
            <a:r>
              <a:rPr lang="en-US" dirty="0"/>
              <a:t>You are not allowed to close your door if you have a partner in your room.</a:t>
            </a:r>
          </a:p>
          <a:p>
            <a:pPr>
              <a:buFont typeface="Wingdings" panose="05000000000000000000" pitchFamily="2" charset="2"/>
              <a:buChar char="q"/>
            </a:pPr>
            <a:r>
              <a:rPr lang="en-US" dirty="0"/>
              <a:t>You are not allowed to be sexual with your care provider. </a:t>
            </a:r>
          </a:p>
          <a:p>
            <a:pPr>
              <a:buFont typeface="Wingdings" panose="05000000000000000000" pitchFamily="2" charset="2"/>
              <a:buChar char="q"/>
            </a:pPr>
            <a:r>
              <a:rPr lang="en-US" dirty="0"/>
              <a:t>You are not allowed to be sexual with your supervisor or boss.</a:t>
            </a:r>
          </a:p>
          <a:p>
            <a:pPr>
              <a:buFont typeface="Wingdings" panose="05000000000000000000" pitchFamily="2" charset="2"/>
              <a:buChar char="q"/>
            </a:pPr>
            <a:r>
              <a:rPr lang="en-US" dirty="0"/>
              <a:t>All staff who suspect sexual abuse of a minor have a legal duty to report.</a:t>
            </a:r>
          </a:p>
          <a:p>
            <a:pPr>
              <a:buFont typeface="Wingdings" panose="05000000000000000000" pitchFamily="2" charset="2"/>
              <a:buChar char="q"/>
            </a:pPr>
            <a:r>
              <a:rPr lang="en-US" dirty="0"/>
              <a:t>You are not allowed to show other people your vulva/penis.</a:t>
            </a:r>
          </a:p>
          <a:p>
            <a:pPr>
              <a:buFont typeface="Wingdings" panose="05000000000000000000" pitchFamily="2" charset="2"/>
              <a:buChar char="q"/>
            </a:pPr>
            <a:r>
              <a:rPr lang="en-US" dirty="0"/>
              <a:t>You cannot have sex with an animal.</a:t>
            </a:r>
          </a:p>
          <a:p>
            <a:pPr>
              <a:buFont typeface="Wingdings" panose="05000000000000000000" pitchFamily="2" charset="2"/>
              <a:buChar char="q"/>
            </a:pPr>
            <a:endParaRPr lang="en-US" dirty="0"/>
          </a:p>
          <a:p>
            <a:pPr>
              <a:buFont typeface="Wingdings" panose="05000000000000000000" pitchFamily="2" charset="2"/>
              <a:buChar char="q"/>
            </a:pPr>
            <a:endParaRPr lang="en-US" dirty="0"/>
          </a:p>
          <a:p>
            <a:pPr>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24870810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or Rule?</a:t>
            </a:r>
          </a:p>
        </p:txBody>
      </p:sp>
      <p:sp>
        <p:nvSpPr>
          <p:cNvPr id="3" name="Content Placeholder 2"/>
          <p:cNvSpPr>
            <a:spLocks noGrp="1"/>
          </p:cNvSpPr>
          <p:nvPr>
            <p:ph sz="half" idx="1"/>
          </p:nvPr>
        </p:nvSpPr>
        <p:spPr>
          <a:xfrm>
            <a:off x="1024128" y="1999282"/>
            <a:ext cx="4754880" cy="4023360"/>
          </a:xfrm>
        </p:spPr>
        <p:txBody>
          <a:bodyPr>
            <a:normAutofit/>
          </a:bodyPr>
          <a:lstStyle/>
          <a:p>
            <a:pPr>
              <a:buFont typeface="Wingdings" panose="05000000000000000000" pitchFamily="2" charset="2"/>
              <a:buChar char="q"/>
            </a:pPr>
            <a:r>
              <a:rPr lang="en-US" dirty="0"/>
              <a:t>You cannot consent to sexual activity if you have been drinking.</a:t>
            </a:r>
          </a:p>
          <a:p>
            <a:pPr>
              <a:buFont typeface="Wingdings" panose="05000000000000000000" pitchFamily="2" charset="2"/>
              <a:buChar char="q"/>
            </a:pPr>
            <a:r>
              <a:rPr lang="en-US" dirty="0"/>
              <a:t>You cannot consent to sexual activity if you have consumed drugs.</a:t>
            </a:r>
          </a:p>
          <a:p>
            <a:pPr>
              <a:buFont typeface="Wingdings" panose="05000000000000000000" pitchFamily="2" charset="2"/>
              <a:buChar char="q"/>
            </a:pPr>
            <a:r>
              <a:rPr lang="en-US" dirty="0"/>
              <a:t>No one can pressure you to have sex.</a:t>
            </a:r>
          </a:p>
          <a:p>
            <a:pPr>
              <a:buFont typeface="Wingdings" panose="05000000000000000000" pitchFamily="2" charset="2"/>
              <a:buChar char="q"/>
            </a:pPr>
            <a:r>
              <a:rPr lang="en-US" dirty="0"/>
              <a:t>No one is allowed to sexually touch your body but you.</a:t>
            </a:r>
          </a:p>
          <a:p>
            <a:pPr>
              <a:buFont typeface="Wingdings" panose="05000000000000000000" pitchFamily="2" charset="2"/>
              <a:buChar char="q"/>
            </a:pPr>
            <a:r>
              <a:rPr lang="en-US" dirty="0"/>
              <a:t>You must be conscious to give consent.</a:t>
            </a:r>
          </a:p>
          <a:p>
            <a:pPr>
              <a:buFont typeface="Wingdings" panose="05000000000000000000" pitchFamily="2" charset="2"/>
              <a:buChar char="q"/>
            </a:pPr>
            <a:r>
              <a:rPr lang="en-US" dirty="0"/>
              <a:t>Male and female residents may not share a room</a:t>
            </a:r>
          </a:p>
          <a:p>
            <a:pPr>
              <a:buFont typeface="Wingdings" panose="05000000000000000000" pitchFamily="2" charset="2"/>
              <a:buChar char="q"/>
            </a:pPr>
            <a:endParaRPr lang="en-US" dirty="0"/>
          </a:p>
        </p:txBody>
      </p:sp>
      <p:sp>
        <p:nvSpPr>
          <p:cNvPr id="4" name="Content Placeholder 3"/>
          <p:cNvSpPr>
            <a:spLocks noGrp="1"/>
          </p:cNvSpPr>
          <p:nvPr>
            <p:ph sz="half" idx="2"/>
          </p:nvPr>
        </p:nvSpPr>
        <p:spPr>
          <a:xfrm>
            <a:off x="5989320" y="2286000"/>
            <a:ext cx="4754880" cy="4023360"/>
          </a:xfrm>
        </p:spPr>
        <p:txBody>
          <a:bodyPr>
            <a:normAutofit/>
          </a:bodyPr>
          <a:lstStyle/>
          <a:p>
            <a:pPr>
              <a:buFont typeface="Wingdings" panose="05000000000000000000" pitchFamily="2" charset="2"/>
              <a:buChar char="q"/>
            </a:pPr>
            <a:r>
              <a:rPr lang="en-US" dirty="0"/>
              <a:t>No one is allowed to watch you have sex.</a:t>
            </a:r>
          </a:p>
          <a:p>
            <a:pPr>
              <a:buFont typeface="Wingdings" panose="05000000000000000000" pitchFamily="2" charset="2"/>
              <a:buChar char="q"/>
            </a:pPr>
            <a:r>
              <a:rPr lang="en-US" dirty="0"/>
              <a:t>You cannot have sex in public.</a:t>
            </a:r>
          </a:p>
          <a:p>
            <a:pPr>
              <a:buFont typeface="Wingdings" panose="05000000000000000000" pitchFamily="2" charset="2"/>
              <a:buChar char="q"/>
            </a:pPr>
            <a:r>
              <a:rPr lang="en-US" dirty="0"/>
              <a:t>You cannot watch pornography.</a:t>
            </a:r>
          </a:p>
          <a:p>
            <a:pPr>
              <a:buFont typeface="Wingdings" panose="05000000000000000000" pitchFamily="2" charset="2"/>
              <a:buChar char="q"/>
            </a:pPr>
            <a:r>
              <a:rPr lang="en-US" dirty="0"/>
              <a:t>You cannot make/share/view child pornography.</a:t>
            </a:r>
          </a:p>
          <a:p>
            <a:pPr>
              <a:buFont typeface="Wingdings" panose="05000000000000000000" pitchFamily="2" charset="2"/>
              <a:buChar char="q"/>
            </a:pPr>
            <a:r>
              <a:rPr lang="en-US" dirty="0"/>
              <a:t>If you have HIV, you must disclose your status before having sex.</a:t>
            </a:r>
          </a:p>
          <a:p>
            <a:pPr>
              <a:buFont typeface="Wingdings" panose="05000000000000000000" pitchFamily="2" charset="2"/>
              <a:buChar char="q"/>
            </a:pPr>
            <a:r>
              <a:rPr lang="en-US" dirty="0"/>
              <a:t>You cannot have sex with someone who is directly related to you.</a:t>
            </a:r>
          </a:p>
        </p:txBody>
      </p:sp>
    </p:spTree>
    <p:extLst>
      <p:ext uri="{BB962C8B-B14F-4D97-AF65-F5344CB8AC3E}">
        <p14:creationId xmlns:p14="http://schemas.microsoft.com/office/powerpoint/2010/main" val="22951413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Law or Rule?</a:t>
            </a:r>
          </a:p>
        </p:txBody>
      </p:sp>
      <p:sp>
        <p:nvSpPr>
          <p:cNvPr id="3" name="Content Placeholder 2"/>
          <p:cNvSpPr>
            <a:spLocks noGrp="1"/>
          </p:cNvSpPr>
          <p:nvPr>
            <p:ph idx="1"/>
          </p:nvPr>
        </p:nvSpPr>
        <p:spPr>
          <a:xfrm>
            <a:off x="1024128" y="2022529"/>
            <a:ext cx="9720073" cy="4023360"/>
          </a:xfrm>
        </p:spPr>
        <p:txBody>
          <a:bodyPr>
            <a:normAutofit/>
          </a:bodyPr>
          <a:lstStyle/>
          <a:p>
            <a:r>
              <a:rPr lang="en-US" b="1" dirty="0"/>
              <a:t>Ideas for discussion:</a:t>
            </a:r>
          </a:p>
          <a:p>
            <a:pPr>
              <a:buFont typeface="Wingdings" panose="05000000000000000000" pitchFamily="2" charset="2"/>
              <a:buChar char="§"/>
            </a:pPr>
            <a:r>
              <a:rPr lang="en-US" dirty="0"/>
              <a:t> How do your own values impact what rules and policies are created and followed</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en-US" dirty="0"/>
              <a:t> Is the rule fair and just</a:t>
            </a:r>
            <a:r>
              <a:rPr lang="en-US" dirty="0">
                <a:latin typeface="Calibri" panose="020F0502020204030204" pitchFamily="34" charset="0"/>
                <a:cs typeface="Calibri" panose="020F0502020204030204" pitchFamily="34" charset="0"/>
              </a:rPr>
              <a:t>?</a:t>
            </a:r>
            <a:r>
              <a:rPr lang="en-US" dirty="0"/>
              <a:t> Could it be replaced with a better or different rule</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en-US" dirty="0"/>
              <a:t> Who are the rules or laws protecting</a:t>
            </a:r>
            <a:r>
              <a:rPr lang="en-US"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en-US" sz="2400" dirty="0"/>
              <a:t> Are the laws rooted in protection or over-protection</a:t>
            </a:r>
            <a:r>
              <a:rPr lang="en-US" sz="2400" dirty="0">
                <a:latin typeface="Calibri" panose="020F0502020204030204" pitchFamily="34" charset="0"/>
                <a:cs typeface="Calibri" panose="020F0502020204030204" pitchFamily="34" charset="0"/>
              </a:rPr>
              <a:t>?</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 </a:t>
            </a:r>
            <a:r>
              <a:rPr lang="en-US" sz="2400" dirty="0"/>
              <a:t>It is essential for persons with ID’s to recognize when others around them are disobeying the law and when their rights are being violated</a:t>
            </a:r>
            <a:r>
              <a:rPr lang="en-US" sz="2600" dirty="0"/>
              <a:t>.</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236992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Stalking</a:t>
            </a:r>
            <a:endParaRPr lang="en-US" dirty="0"/>
          </a:p>
        </p:txBody>
      </p:sp>
      <p:sp>
        <p:nvSpPr>
          <p:cNvPr id="3" name="Subtitle 2"/>
          <p:cNvSpPr>
            <a:spLocks noGrp="1"/>
          </p:cNvSpPr>
          <p:nvPr>
            <p:ph type="subTitle" idx="1"/>
          </p:nvPr>
        </p:nvSpPr>
        <p:spPr/>
        <p:txBody>
          <a:bodyPr/>
          <a:lstStyle/>
          <a:p>
            <a:r>
              <a:rPr lang="en-US" dirty="0" smtClean="0"/>
              <a:t>Name of Student</a:t>
            </a:r>
            <a:endParaRPr lang="en-US" dirty="0"/>
          </a:p>
        </p:txBody>
      </p:sp>
    </p:spTree>
    <p:extLst>
      <p:ext uri="{BB962C8B-B14F-4D97-AF65-F5344CB8AC3E}">
        <p14:creationId xmlns:p14="http://schemas.microsoft.com/office/powerpoint/2010/main" val="3337294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Teenagers like you</a:t>
            </a:r>
            <a:endParaRPr lang="en-US" dirty="0"/>
          </a:p>
        </p:txBody>
      </p:sp>
      <p:sp>
        <p:nvSpPr>
          <p:cNvPr id="3" name="Content Placeholder 2"/>
          <p:cNvSpPr>
            <a:spLocks noGrp="1"/>
          </p:cNvSpPr>
          <p:nvPr>
            <p:ph sz="half" idx="1"/>
          </p:nvPr>
        </p:nvSpPr>
        <p:spPr/>
        <p:txBody>
          <a:bodyPr/>
          <a:lstStyle/>
          <a:p>
            <a:r>
              <a:rPr lang="en-US" dirty="0" smtClean="0"/>
              <a:t>I like hanging out with guys and girls my age.</a:t>
            </a:r>
          </a:p>
          <a:p>
            <a:r>
              <a:rPr lang="en-US" dirty="0" smtClean="0"/>
              <a:t>I really like boys.</a:t>
            </a:r>
          </a:p>
          <a:p>
            <a:r>
              <a:rPr lang="en-US" dirty="0" smtClean="0"/>
              <a:t> Like girls my age, this is normal.</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8450" y="2181497"/>
            <a:ext cx="4800600" cy="3514453"/>
          </a:xfrm>
        </p:spPr>
      </p:pic>
    </p:spTree>
    <p:extLst>
      <p:ext uri="{BB962C8B-B14F-4D97-AF65-F5344CB8AC3E}">
        <p14:creationId xmlns:p14="http://schemas.microsoft.com/office/powerpoint/2010/main" val="42296864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Teenagers</a:t>
            </a:r>
            <a:endParaRPr lang="en-US" dirty="0"/>
          </a:p>
        </p:txBody>
      </p:sp>
      <p:sp>
        <p:nvSpPr>
          <p:cNvPr id="3" name="Content Placeholder 2"/>
          <p:cNvSpPr>
            <a:spLocks noGrp="1"/>
          </p:cNvSpPr>
          <p:nvPr>
            <p:ph sz="half" idx="1"/>
          </p:nvPr>
        </p:nvSpPr>
        <p:spPr/>
        <p:txBody>
          <a:bodyPr/>
          <a:lstStyle/>
          <a:p>
            <a:r>
              <a:rPr lang="en-US" dirty="0" smtClean="0"/>
              <a:t>Although I really like boys, I cannot  follow them around.</a:t>
            </a:r>
          </a:p>
          <a:p>
            <a:r>
              <a:rPr lang="en-US" dirty="0" smtClean="0"/>
              <a:t>When you follow people around, this is called STALKING.</a:t>
            </a:r>
          </a:p>
          <a:p>
            <a:r>
              <a:rPr lang="en-US" dirty="0" smtClean="0"/>
              <a:t>We cannot be friends with everyone!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8450" y="2681080"/>
            <a:ext cx="4800600" cy="2829339"/>
          </a:xfrm>
        </p:spPr>
      </p:pic>
    </p:spTree>
    <p:extLst>
      <p:ext uri="{BB962C8B-B14F-4D97-AF65-F5344CB8AC3E}">
        <p14:creationId xmlns:p14="http://schemas.microsoft.com/office/powerpoint/2010/main" val="10957052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Stalking is Against the Law</a:t>
            </a:r>
            <a:endParaRPr lang="en-US" dirty="0"/>
          </a:p>
        </p:txBody>
      </p:sp>
      <p:sp>
        <p:nvSpPr>
          <p:cNvPr id="3" name="Content Placeholder 2"/>
          <p:cNvSpPr>
            <a:spLocks noGrp="1"/>
          </p:cNvSpPr>
          <p:nvPr>
            <p:ph sz="half" idx="1"/>
          </p:nvPr>
        </p:nvSpPr>
        <p:spPr/>
        <p:txBody>
          <a:bodyPr/>
          <a:lstStyle/>
          <a:p>
            <a:r>
              <a:rPr lang="en-US" dirty="0" smtClean="0"/>
              <a:t>Stalking is an illegal activity.</a:t>
            </a:r>
          </a:p>
          <a:p>
            <a:r>
              <a:rPr lang="en-US" dirty="0" smtClean="0"/>
              <a:t>People who stalk others can be charged and go to jail.</a:t>
            </a:r>
          </a:p>
          <a:p>
            <a:r>
              <a:rPr lang="en-US" dirty="0" smtClean="0"/>
              <a:t>I do not want to be charged.</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76056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Capacity to Consent</a:t>
            </a:r>
          </a:p>
        </p:txBody>
      </p:sp>
      <p:sp>
        <p:nvSpPr>
          <p:cNvPr id="3" name="Content Placeholder 2"/>
          <p:cNvSpPr>
            <a:spLocks noGrp="1"/>
          </p:cNvSpPr>
          <p:nvPr>
            <p:ph idx="1"/>
          </p:nvPr>
        </p:nvSpPr>
        <p:spPr>
          <a:xfrm>
            <a:off x="1024127" y="2084832"/>
            <a:ext cx="9720073" cy="4023360"/>
          </a:xfrm>
        </p:spPr>
        <p:txBody>
          <a:bodyPr/>
          <a:lstStyle/>
          <a:p>
            <a:pPr>
              <a:buFont typeface="Wingdings" panose="05000000000000000000" pitchFamily="2" charset="2"/>
              <a:buChar char="§"/>
            </a:pPr>
            <a:r>
              <a:rPr lang="en-US" sz="2400" dirty="0"/>
              <a:t>What could help a person feel ready to consent?</a:t>
            </a:r>
          </a:p>
          <a:p>
            <a:pPr>
              <a:buFont typeface="Wingdings" panose="05000000000000000000" pitchFamily="2" charset="2"/>
              <a:buChar char="q"/>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055" y="2750471"/>
            <a:ext cx="5350280" cy="2982351"/>
          </a:xfrm>
          <a:prstGeom prst="rect">
            <a:avLst/>
          </a:prstGeom>
        </p:spPr>
      </p:pic>
    </p:spTree>
    <p:extLst>
      <p:ext uri="{BB962C8B-B14F-4D97-AF65-F5344CB8AC3E}">
        <p14:creationId xmlns:p14="http://schemas.microsoft.com/office/powerpoint/2010/main" val="17642268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am told to stop</a:t>
            </a:r>
            <a:endParaRPr lang="en-US" dirty="0"/>
          </a:p>
        </p:txBody>
      </p:sp>
      <p:sp>
        <p:nvSpPr>
          <p:cNvPr id="3" name="Content Placeholder 2"/>
          <p:cNvSpPr>
            <a:spLocks noGrp="1"/>
          </p:cNvSpPr>
          <p:nvPr>
            <p:ph sz="half" idx="1"/>
          </p:nvPr>
        </p:nvSpPr>
        <p:spPr/>
        <p:txBody>
          <a:bodyPr/>
          <a:lstStyle/>
          <a:p>
            <a:r>
              <a:rPr lang="en-US" dirty="0" smtClean="0"/>
              <a:t>Someone may tell me that I am making them uncomfortable by following them.</a:t>
            </a:r>
          </a:p>
          <a:p>
            <a:r>
              <a:rPr lang="en-US" dirty="0" smtClean="0"/>
              <a:t>When they tell me to stop following them, I must STOP!</a:t>
            </a:r>
          </a:p>
          <a:p>
            <a:r>
              <a:rPr lang="en-US" dirty="0" smtClean="0"/>
              <a:t>This is stalking</a:t>
            </a:r>
          </a:p>
          <a:p>
            <a:r>
              <a:rPr lang="en-US" dirty="0" smtClean="0"/>
              <a:t> and against the law!</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01691" y="2168433"/>
            <a:ext cx="4140926" cy="387966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912" y="4350615"/>
            <a:ext cx="2143125" cy="1966368"/>
          </a:xfrm>
          <a:prstGeom prst="rect">
            <a:avLst/>
          </a:prstGeom>
        </p:spPr>
      </p:pic>
    </p:spTree>
    <p:extLst>
      <p:ext uri="{BB962C8B-B14F-4D97-AF65-F5344CB8AC3E}">
        <p14:creationId xmlns:p14="http://schemas.microsoft.com/office/powerpoint/2010/main" val="23763942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away…</a:t>
            </a:r>
            <a:endParaRPr lang="en-US" dirty="0"/>
          </a:p>
        </p:txBody>
      </p:sp>
      <p:sp>
        <p:nvSpPr>
          <p:cNvPr id="3" name="Content Placeholder 2"/>
          <p:cNvSpPr>
            <a:spLocks noGrp="1"/>
          </p:cNvSpPr>
          <p:nvPr>
            <p:ph sz="half" idx="1"/>
          </p:nvPr>
        </p:nvSpPr>
        <p:spPr/>
        <p:txBody>
          <a:bodyPr/>
          <a:lstStyle/>
          <a:p>
            <a:r>
              <a:rPr lang="en-US" dirty="0" smtClean="0"/>
              <a:t>I will stay away from boys who do not want my attention.</a:t>
            </a:r>
          </a:p>
          <a:p>
            <a:r>
              <a:rPr lang="en-US" dirty="0" smtClean="0"/>
              <a:t>I will stop stalking. </a:t>
            </a:r>
          </a:p>
          <a:p>
            <a:r>
              <a:rPr lang="en-US" dirty="0" smtClean="0"/>
              <a:t>I will follow the law and the rules </a:t>
            </a:r>
            <a:r>
              <a:rPr lang="en-US" smtClean="0"/>
              <a:t>at school.</a:t>
            </a:r>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4754" y="2155371"/>
            <a:ext cx="3462746" cy="3750129"/>
          </a:xfrm>
        </p:spPr>
      </p:pic>
    </p:spTree>
    <p:extLst>
      <p:ext uri="{BB962C8B-B14F-4D97-AF65-F5344CB8AC3E}">
        <p14:creationId xmlns:p14="http://schemas.microsoft.com/office/powerpoint/2010/main" val="58292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Their rights/Your duties</a:t>
            </a:r>
          </a:p>
        </p:txBody>
      </p:sp>
      <p:sp>
        <p:nvSpPr>
          <p:cNvPr id="3" name="Content Placeholder 2"/>
          <p:cNvSpPr>
            <a:spLocks noGrp="1"/>
          </p:cNvSpPr>
          <p:nvPr>
            <p:ph idx="1"/>
          </p:nvPr>
        </p:nvSpPr>
        <p:spPr>
          <a:xfrm>
            <a:off x="1024127" y="2084832"/>
            <a:ext cx="9720073" cy="4023360"/>
          </a:xfrm>
        </p:spPr>
        <p:txBody>
          <a:bodyPr>
            <a:normAutofit/>
          </a:bodyPr>
          <a:lstStyle/>
          <a:p>
            <a:r>
              <a:rPr lang="en-US" sz="2400" b="1" dirty="0"/>
              <a:t>Think about the rights of all students in your care.</a:t>
            </a:r>
          </a:p>
          <a:p>
            <a:pPr lvl="1"/>
            <a:r>
              <a:rPr lang="en-US" sz="2400" dirty="0"/>
              <a:t>What are your duties in terms of your professional responsibility to provide care and education? Are there gaps that emerge</a:t>
            </a:r>
            <a:r>
              <a:rPr lang="en-US" sz="2400" dirty="0">
                <a:latin typeface="Calibri" panose="020F0502020204030204" pitchFamily="34" charset="0"/>
                <a:cs typeface="Calibri" panose="020F0502020204030204" pitchFamily="34" charset="0"/>
              </a:rPr>
              <a:t>?</a:t>
            </a:r>
          </a:p>
          <a:p>
            <a:pPr lvl="1"/>
            <a:endParaRPr lang="en-US" sz="900" dirty="0"/>
          </a:p>
          <a:p>
            <a:pPr lvl="1"/>
            <a:r>
              <a:rPr lang="en-US" sz="2400" dirty="0"/>
              <a:t>How do your values impact how you carry out your duties and may lead you to override another person’s rights</a:t>
            </a:r>
            <a:r>
              <a:rPr lang="en-US" sz="2400" dirty="0">
                <a:latin typeface="Calibri" panose="020F0502020204030204" pitchFamily="34" charset="0"/>
                <a:cs typeface="Calibri" panose="020F0502020204030204" pitchFamily="34" charset="0"/>
              </a:rPr>
              <a:t>?</a:t>
            </a:r>
          </a:p>
          <a:p>
            <a:pPr lvl="1"/>
            <a:endParaRPr lang="en-US" sz="900" dirty="0"/>
          </a:p>
          <a:p>
            <a:pPr lvl="1"/>
            <a:r>
              <a:rPr lang="en-US" sz="2400" dirty="0"/>
              <a:t>Remember, it’s your job but it’s their life! </a:t>
            </a:r>
          </a:p>
        </p:txBody>
      </p:sp>
    </p:spTree>
    <p:extLst>
      <p:ext uri="{BB962C8B-B14F-4D97-AF65-F5344CB8AC3E}">
        <p14:creationId xmlns:p14="http://schemas.microsoft.com/office/powerpoint/2010/main" val="132438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take..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I always start with a public vs private generic social story and the game that accompanies it-this is on setbc.org</a:t>
            </a:r>
          </a:p>
          <a:p>
            <a:pPr>
              <a:buFont typeface="Wingdings" panose="05000000000000000000" pitchFamily="2" charset="2"/>
              <a:buChar char="§"/>
            </a:pPr>
            <a:r>
              <a:rPr lang="en-US" dirty="0" smtClean="0"/>
              <a:t>Then I create a personalized public vs private social story that outlines their inappropriate behavior and suggest alternatives.</a:t>
            </a:r>
          </a:p>
          <a:p>
            <a:pPr>
              <a:buFont typeface="Wingdings" panose="05000000000000000000" pitchFamily="2" charset="2"/>
              <a:buChar char="§"/>
            </a:pPr>
            <a:r>
              <a:rPr lang="en-US" dirty="0" smtClean="0"/>
              <a:t>The explicit teaching part happens when we address the laws associated and work on activities that bring about discussion.</a:t>
            </a:r>
          </a:p>
          <a:p>
            <a:pPr>
              <a:buFont typeface="Wingdings" panose="05000000000000000000" pitchFamily="2" charset="2"/>
              <a:buChar char="§"/>
            </a:pPr>
            <a:r>
              <a:rPr lang="en-US" dirty="0" smtClean="0"/>
              <a:t>Most of my students have their social stories video taped and they watch them daily on an IPad or they are uploaded to Google Docs and they watch them there daily. My suggestion is that once a week, an adult needs to sit and discuss it with him.</a:t>
            </a:r>
          </a:p>
          <a:p>
            <a:pPr>
              <a:buFont typeface="Wingdings" panose="05000000000000000000" pitchFamily="2" charset="2"/>
              <a:buChar char="§"/>
            </a:pPr>
            <a:r>
              <a:rPr lang="en-US" dirty="0" smtClean="0"/>
              <a:t>These strategies are working for the majority of my students.</a:t>
            </a:r>
            <a:endParaRPr lang="en-US" dirty="0"/>
          </a:p>
        </p:txBody>
      </p:sp>
    </p:spTree>
    <p:extLst>
      <p:ext uri="{BB962C8B-B14F-4D97-AF65-F5344CB8AC3E}">
        <p14:creationId xmlns:p14="http://schemas.microsoft.com/office/powerpoint/2010/main" val="2123980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Conclusion</a:t>
            </a:r>
          </a:p>
        </p:txBody>
      </p:sp>
      <p:sp>
        <p:nvSpPr>
          <p:cNvPr id="3" name="Content Placeholder 2"/>
          <p:cNvSpPr>
            <a:spLocks noGrp="1"/>
          </p:cNvSpPr>
          <p:nvPr>
            <p:ph idx="1"/>
          </p:nvPr>
        </p:nvSpPr>
        <p:spPr>
          <a:xfrm>
            <a:off x="785762" y="1919809"/>
            <a:ext cx="9720073" cy="4023360"/>
          </a:xfrm>
        </p:spPr>
        <p:txBody>
          <a:bodyPr/>
          <a:lstStyle/>
          <a:p>
            <a:r>
              <a:rPr lang="en-US" dirty="0"/>
              <a:t>I am not an expert - I have had training and have had a wide variety of experiences due to my position. The topic of sexuality and sexual behaviours, can intimidate people and they are reluctant or unwilling to do this work. </a:t>
            </a:r>
          </a:p>
          <a:p>
            <a:endParaRPr lang="en-US" sz="900" dirty="0"/>
          </a:p>
          <a:p>
            <a:pPr marL="0" indent="0">
              <a:buNone/>
            </a:pPr>
            <a:r>
              <a:rPr lang="en-US" dirty="0"/>
              <a:t>The goal is to build capacity </a:t>
            </a:r>
            <a:r>
              <a:rPr lang="en-US" dirty="0" smtClean="0"/>
              <a:t>with a place to begin. </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134" y="4212630"/>
            <a:ext cx="2904849" cy="1943917"/>
          </a:xfrm>
          <a:prstGeom prst="rect">
            <a:avLst/>
          </a:prstGeom>
        </p:spPr>
      </p:pic>
    </p:spTree>
    <p:extLst>
      <p:ext uri="{BB962C8B-B14F-4D97-AF65-F5344CB8AC3E}">
        <p14:creationId xmlns:p14="http://schemas.microsoft.com/office/powerpoint/2010/main" val="18313430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Questions?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9879" y="2378057"/>
            <a:ext cx="5086955" cy="2862361"/>
          </a:xfrm>
        </p:spPr>
      </p:pic>
    </p:spTree>
    <p:extLst>
      <p:ext uri="{BB962C8B-B14F-4D97-AF65-F5344CB8AC3E}">
        <p14:creationId xmlns:p14="http://schemas.microsoft.com/office/powerpoint/2010/main" val="29783335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Bibliography</a:t>
            </a:r>
          </a:p>
        </p:txBody>
      </p:sp>
      <p:sp>
        <p:nvSpPr>
          <p:cNvPr id="3" name="Content Placeholder 2"/>
          <p:cNvSpPr>
            <a:spLocks noGrp="1"/>
          </p:cNvSpPr>
          <p:nvPr>
            <p:ph idx="1"/>
          </p:nvPr>
        </p:nvSpPr>
        <p:spPr>
          <a:xfrm>
            <a:off x="946637" y="1968284"/>
            <a:ext cx="9720073" cy="4023360"/>
          </a:xfrm>
        </p:spPr>
        <p:txBody>
          <a:bodyPr/>
          <a:lstStyle/>
          <a:p>
            <a:r>
              <a:rPr lang="en-US" dirty="0"/>
              <a:t>Martinello, E. (2017) </a:t>
            </a:r>
            <a:r>
              <a:rPr lang="en-US" i="1" dirty="0"/>
              <a:t>Doing it Better</a:t>
            </a:r>
            <a:r>
              <a:rPr lang="en-US" dirty="0"/>
              <a:t>. Sexual Health Nova Scotia. </a:t>
            </a:r>
            <a:r>
              <a:rPr lang="en-US" dirty="0">
                <a:hlinkClick r:id="rId3"/>
              </a:rPr>
              <a:t>http://shns.ca/</a:t>
            </a:r>
            <a:endParaRPr lang="en-US" dirty="0"/>
          </a:p>
          <a:p>
            <a:r>
              <a:rPr lang="en-US" dirty="0"/>
              <a:t>Hénault, I. (2006</a:t>
            </a:r>
            <a:r>
              <a:rPr lang="en-US" i="1" dirty="0"/>
              <a:t>) Asperger’s Syndrome and Sexuality; From adolescence through adulthood. </a:t>
            </a:r>
            <a:r>
              <a:rPr lang="en-US" dirty="0"/>
              <a:t>London, UK: Kingsley Publishers.</a:t>
            </a:r>
          </a:p>
          <a:p>
            <a:r>
              <a:rPr lang="en-US" dirty="0"/>
              <a:t>Dubin, N., Hénault, I. and Attwood, T. (2014) </a:t>
            </a:r>
            <a:r>
              <a:rPr lang="en-US" i="1" dirty="0"/>
              <a:t>The Autism Spectrum, Sexuality and the Law.</a:t>
            </a:r>
          </a:p>
          <a:p>
            <a:r>
              <a:rPr lang="en-US" i="1" dirty="0"/>
              <a:t>SETBC.org -website I have used for public vs private social stories.</a:t>
            </a:r>
          </a:p>
          <a:p>
            <a:r>
              <a:rPr lang="en-US" i="1" dirty="0">
                <a:hlinkClick r:id="rId4"/>
              </a:rPr>
              <a:t>http://diverse-city.com/</a:t>
            </a:r>
            <a:r>
              <a:rPr lang="en-US" i="1" dirty="0"/>
              <a:t>   I order materials from this site and they work well. They are mainly used to support parents and work with the school health nurses.</a:t>
            </a:r>
          </a:p>
          <a:p>
            <a:endParaRPr lang="en-US" dirty="0"/>
          </a:p>
        </p:txBody>
      </p:sp>
    </p:spTree>
    <p:extLst>
      <p:ext uri="{BB962C8B-B14F-4D97-AF65-F5344CB8AC3E}">
        <p14:creationId xmlns:p14="http://schemas.microsoft.com/office/powerpoint/2010/main" val="280101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Skills to teach informed Consent</a:t>
            </a:r>
          </a:p>
        </p:txBody>
      </p:sp>
      <p:sp>
        <p:nvSpPr>
          <p:cNvPr id="3" name="Content Placeholder 2"/>
          <p:cNvSpPr>
            <a:spLocks noGrp="1"/>
          </p:cNvSpPr>
          <p:nvPr>
            <p:ph idx="1"/>
          </p:nvPr>
        </p:nvSpPr>
        <p:spPr>
          <a:xfrm>
            <a:off x="1093870" y="1991532"/>
            <a:ext cx="9720073" cy="4023360"/>
          </a:xfrm>
        </p:spPr>
        <p:txBody>
          <a:bodyPr/>
          <a:lstStyle/>
          <a:p>
            <a:pPr>
              <a:buFont typeface="Wingdings" panose="05000000000000000000" pitchFamily="2" charset="2"/>
              <a:buChar char="§"/>
            </a:pPr>
            <a:r>
              <a:rPr lang="en-US" dirty="0"/>
              <a:t>  </a:t>
            </a:r>
            <a:r>
              <a:rPr lang="en-US" sz="2400" dirty="0"/>
              <a:t>Is the person able to communicate yes or no?</a:t>
            </a:r>
          </a:p>
          <a:p>
            <a:pPr>
              <a:buFont typeface="Wingdings" panose="05000000000000000000" pitchFamily="2" charset="2"/>
              <a:buChar char="§"/>
            </a:pPr>
            <a:r>
              <a:rPr lang="en-US" sz="2400" dirty="0"/>
              <a:t>  Are they able to make choices?</a:t>
            </a:r>
          </a:p>
          <a:p>
            <a:pPr>
              <a:buFont typeface="Wingdings" panose="05000000000000000000" pitchFamily="2" charset="2"/>
              <a:buChar char="§"/>
            </a:pPr>
            <a:r>
              <a:rPr lang="en-US" sz="2400" dirty="0"/>
              <a:t>  Does the person know what they are consenting to?</a:t>
            </a:r>
          </a:p>
          <a:p>
            <a:pPr>
              <a:buFont typeface="Wingdings" panose="05000000000000000000" pitchFamily="2" charset="2"/>
              <a:buChar char="§"/>
            </a:pPr>
            <a:r>
              <a:rPr lang="en-US" sz="2400" dirty="0"/>
              <a:t>  Does the person know the possible outcomes and/or consequences of the          activity to which they are consenting?</a:t>
            </a:r>
          </a:p>
          <a:p>
            <a:pPr>
              <a:buFont typeface="Wingdings" panose="05000000000000000000" pitchFamily="2" charset="2"/>
              <a:buChar char="§"/>
            </a:pPr>
            <a:r>
              <a:rPr lang="en-US" sz="2400" dirty="0"/>
              <a:t>  Do they know the laws?</a:t>
            </a:r>
          </a:p>
          <a:p>
            <a:pPr>
              <a:buFont typeface="Wingdings" panose="05000000000000000000" pitchFamily="2" charset="2"/>
              <a:buChar char="§"/>
            </a:pPr>
            <a:r>
              <a:rPr lang="en-US" sz="2400" dirty="0"/>
              <a:t>  Do they know their rights?</a:t>
            </a:r>
          </a:p>
          <a:p>
            <a:pPr>
              <a:buFont typeface="Wingdings" panose="05000000000000000000" pitchFamily="2" charset="2"/>
              <a:buChar char="§"/>
            </a:pPr>
            <a:r>
              <a:rPr lang="en-US" sz="2400" dirty="0"/>
              <a:t>  Can they interpret consent/refusal from others?</a:t>
            </a:r>
          </a:p>
        </p:txBody>
      </p:sp>
    </p:spTree>
    <p:extLst>
      <p:ext uri="{BB962C8B-B14F-4D97-AF65-F5344CB8AC3E}">
        <p14:creationId xmlns:p14="http://schemas.microsoft.com/office/powerpoint/2010/main" val="1181162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2033</TotalTime>
  <Words>8860</Words>
  <Application>Microsoft Office PowerPoint</Application>
  <PresentationFormat>Widescreen</PresentationFormat>
  <Paragraphs>663</Paragraphs>
  <Slides>86</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Calibri</vt:lpstr>
      <vt:lpstr>Courier New</vt:lpstr>
      <vt:lpstr>Symbol</vt:lpstr>
      <vt:lpstr>Times New Roman</vt:lpstr>
      <vt:lpstr>Tw Cen MT</vt:lpstr>
      <vt:lpstr>Tw Cen MT Condensed</vt:lpstr>
      <vt:lpstr>Wingdings</vt:lpstr>
      <vt:lpstr>Wingdings 3</vt:lpstr>
      <vt:lpstr>Integral</vt:lpstr>
      <vt:lpstr>Healthy Sexuality Education and Sexual Violence Prevention for Persons with Intellectual Disabilities </vt:lpstr>
      <vt:lpstr>Recap</vt:lpstr>
      <vt:lpstr>PowerPoint Presentation</vt:lpstr>
      <vt:lpstr> Consent</vt:lpstr>
      <vt:lpstr>Risk Reduction </vt:lpstr>
      <vt:lpstr>One example</vt:lpstr>
      <vt:lpstr>Capacity to Consent</vt:lpstr>
      <vt:lpstr>Capacity to Consent</vt:lpstr>
      <vt:lpstr>Skills to teach informed Consent</vt:lpstr>
      <vt:lpstr>Communicating Consent</vt:lpstr>
      <vt:lpstr>Social Skills</vt:lpstr>
      <vt:lpstr>Verbal and Nonverbal Yes and No</vt:lpstr>
      <vt:lpstr>Consent Mix and Match Activity</vt:lpstr>
      <vt:lpstr>What are they thinking?</vt:lpstr>
      <vt:lpstr>True or False?</vt:lpstr>
      <vt:lpstr>True or False?</vt:lpstr>
      <vt:lpstr>Relationships and Social Skills</vt:lpstr>
      <vt:lpstr>Chronological vs Developmental Age</vt:lpstr>
      <vt:lpstr>Going on a Date…</vt:lpstr>
      <vt:lpstr>What am I looking for in a Relationship?</vt:lpstr>
      <vt:lpstr>What am I looking for in a Relationship?</vt:lpstr>
      <vt:lpstr>CIRCLES program…</vt:lpstr>
      <vt:lpstr>Circles program</vt:lpstr>
      <vt:lpstr>Safe People</vt:lpstr>
      <vt:lpstr>Family</vt:lpstr>
      <vt:lpstr>Close family friends..</vt:lpstr>
      <vt:lpstr>Mom’s friends</vt:lpstr>
      <vt:lpstr>Community people</vt:lpstr>
      <vt:lpstr>Strangers…</vt:lpstr>
      <vt:lpstr>Student is safe…</vt:lpstr>
      <vt:lpstr>What kind of relationship?</vt:lpstr>
      <vt:lpstr>Friends</vt:lpstr>
      <vt:lpstr>At school….</vt:lpstr>
      <vt:lpstr>Friends at school….</vt:lpstr>
      <vt:lpstr>My thoughts…</vt:lpstr>
      <vt:lpstr>Harassment…</vt:lpstr>
      <vt:lpstr>It’s Ok….</vt:lpstr>
      <vt:lpstr>Public vs Private</vt:lpstr>
      <vt:lpstr>Name some public places…</vt:lpstr>
      <vt:lpstr>Name some public behaviours…</vt:lpstr>
      <vt:lpstr>Name some private places…</vt:lpstr>
      <vt:lpstr>Name some private activities…</vt:lpstr>
      <vt:lpstr>Activities to avoid…</vt:lpstr>
      <vt:lpstr>Student will always…</vt:lpstr>
      <vt:lpstr>David’s Thoughts</vt:lpstr>
      <vt:lpstr>Two types of Thoughts</vt:lpstr>
      <vt:lpstr>Thoughts in my head</vt:lpstr>
      <vt:lpstr>Thoughts in my head</vt:lpstr>
      <vt:lpstr>Thoughts in my Head</vt:lpstr>
      <vt:lpstr> Legal Rights and Responsibilities</vt:lpstr>
      <vt:lpstr>Consent; Section 273.1  Criminal Code of Canada</vt:lpstr>
      <vt:lpstr>Sexual Exploitation of a Person with a Disability; Section 153.1 Criminal Code of Canada</vt:lpstr>
      <vt:lpstr>Child Pornography; Section 163.1 Criminal Code of Canada</vt:lpstr>
      <vt:lpstr>Publication of an Intimate Image without Consent; section 162.1 Criminal Code of Canada</vt:lpstr>
      <vt:lpstr>LurING; Section 172.1 of the Criminal Code of Canada</vt:lpstr>
      <vt:lpstr>Assault; Section 265 of the Criminal Code of Canada</vt:lpstr>
      <vt:lpstr>Voyeurism; Section 162 of the Criminal Code of Canada</vt:lpstr>
      <vt:lpstr>Nudity; Section 174 of the Criminal Code of Canada</vt:lpstr>
      <vt:lpstr>Incest; Section 155 of the Criminal Code of Canada</vt:lpstr>
      <vt:lpstr>Anal Intercourse; Section 159 of the Criminal Code of Canada</vt:lpstr>
      <vt:lpstr>“Porn” Literacy</vt:lpstr>
      <vt:lpstr>Cole  on the Computer</vt:lpstr>
      <vt:lpstr>Free Time at Home</vt:lpstr>
      <vt:lpstr>Disney Sites</vt:lpstr>
      <vt:lpstr>Porn is….</vt:lpstr>
      <vt:lpstr>What’s OK?</vt:lpstr>
      <vt:lpstr>Recidivism</vt:lpstr>
      <vt:lpstr>Student’s Rules</vt:lpstr>
      <vt:lpstr>What to do when I feel Interested….</vt:lpstr>
      <vt:lpstr>This is what I do instead….</vt:lpstr>
      <vt:lpstr>This is called….</vt:lpstr>
      <vt:lpstr>What I can do….</vt:lpstr>
      <vt:lpstr>Law or Rule?</vt:lpstr>
      <vt:lpstr>Law or Rule?</vt:lpstr>
      <vt:lpstr>Law or Rule?</vt:lpstr>
      <vt:lpstr>Stalking</vt:lpstr>
      <vt:lpstr>Teenagers like you</vt:lpstr>
      <vt:lpstr>Teenagers</vt:lpstr>
      <vt:lpstr>Stalking is Against the Law</vt:lpstr>
      <vt:lpstr>When I am told to stop</vt:lpstr>
      <vt:lpstr>Stay away…</vt:lpstr>
      <vt:lpstr>Their rights/Your duties</vt:lpstr>
      <vt:lpstr>Steps to take..</vt:lpstr>
      <vt:lpstr>Conclusion</vt:lpstr>
      <vt:lpstr>Questions?</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Sexuality Education and Sexual Violence Prevention for Persons with Intellectual Disabilities</dc:title>
  <dc:creator>Owner</dc:creator>
  <cp:lastModifiedBy>Jeremy Foster</cp:lastModifiedBy>
  <cp:revision>150</cp:revision>
  <cp:lastPrinted>2018-10-11T17:22:53Z</cp:lastPrinted>
  <dcterms:created xsi:type="dcterms:W3CDTF">2017-12-15T19:03:57Z</dcterms:created>
  <dcterms:modified xsi:type="dcterms:W3CDTF">2019-05-16T18:16:45Z</dcterms:modified>
</cp:coreProperties>
</file>